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81" r:id="rId3"/>
    <p:sldId id="320" r:id="rId4"/>
    <p:sldId id="322" r:id="rId5"/>
    <p:sldId id="324" r:id="rId6"/>
    <p:sldId id="326" r:id="rId7"/>
    <p:sldId id="325" r:id="rId8"/>
    <p:sldId id="327" r:id="rId9"/>
    <p:sldId id="328" r:id="rId10"/>
    <p:sldId id="329" r:id="rId11"/>
    <p:sldId id="330" r:id="rId12"/>
    <p:sldId id="331" r:id="rId13"/>
    <p:sldId id="332" r:id="rId14"/>
    <p:sldId id="300" r:id="rId15"/>
    <p:sldId id="333" r:id="rId16"/>
    <p:sldId id="337" r:id="rId17"/>
    <p:sldId id="335" r:id="rId18"/>
    <p:sldId id="336" r:id="rId19"/>
    <p:sldId id="338" r:id="rId20"/>
    <p:sldId id="309" r:id="rId21"/>
    <p:sldId id="334" r:id="rId22"/>
    <p:sldId id="302" r:id="rId23"/>
    <p:sldId id="339" r:id="rId24"/>
    <p:sldId id="340" r:id="rId25"/>
    <p:sldId id="258"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17" userDrawn="1">
          <p15:clr>
            <a:srgbClr val="A4A3A4"/>
          </p15:clr>
        </p15:guide>
        <p15:guide id="3" pos="438" userDrawn="1">
          <p15:clr>
            <a:srgbClr val="A4A3A4"/>
          </p15:clr>
        </p15:guide>
        <p15:guide id="4" pos="7242" userDrawn="1">
          <p15:clr>
            <a:srgbClr val="A4A3A4"/>
          </p15:clr>
        </p15:guide>
        <p15:guide id="5" orient="horz" pos="527" userDrawn="1">
          <p15:clr>
            <a:srgbClr val="A4A3A4"/>
          </p15:clr>
        </p15:guide>
        <p15:guide id="6" orient="horz" pos="255" userDrawn="1">
          <p15:clr>
            <a:srgbClr val="A4A3A4"/>
          </p15:clr>
        </p15:guide>
        <p15:guide id="7" orient="horz" pos="640" userDrawn="1">
          <p15:clr>
            <a:srgbClr val="A4A3A4"/>
          </p15:clr>
        </p15:guide>
        <p15:guide id="8" orient="horz" pos="42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4BC9"/>
    <a:srgbClr val="053F93"/>
    <a:srgbClr val="F9A102"/>
    <a:srgbClr val="FC9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208" autoAdjust="0"/>
  </p:normalViewPr>
  <p:slideViewPr>
    <p:cSldViewPr snapToGrid="0">
      <p:cViewPr varScale="1">
        <p:scale>
          <a:sx n="72" d="100"/>
          <a:sy n="72" d="100"/>
        </p:scale>
        <p:origin x="423" y="45"/>
      </p:cViewPr>
      <p:guideLst>
        <p:guide orient="horz" pos="2183"/>
        <p:guide pos="3817"/>
        <p:guide pos="438"/>
        <p:guide pos="7242"/>
        <p:guide orient="horz" pos="527"/>
        <p:guide orient="horz" pos="255"/>
        <p:guide orient="horz" pos="640"/>
        <p:guide orient="horz" pos="42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D8F59C-98BF-4082-A1C2-0CD0515BA650}" type="datetimeFigureOut">
              <a:rPr lang="zh-CN" altLang="en-US" smtClean="0"/>
              <a:t>2020/12/18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9D3953-2C38-40AB-AF16-13B0A7DE369A}" type="slidenum">
              <a:rPr lang="zh-CN" altLang="en-US" smtClean="0"/>
              <a:t>‹#›</a:t>
            </a:fld>
            <a:endParaRPr lang="zh-CN" altLang="en-US"/>
          </a:p>
        </p:txBody>
      </p:sp>
    </p:spTree>
    <p:extLst>
      <p:ext uri="{BB962C8B-B14F-4D97-AF65-F5344CB8AC3E}">
        <p14:creationId xmlns:p14="http://schemas.microsoft.com/office/powerpoint/2010/main" val="1673097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2</a:t>
            </a:fld>
            <a:endParaRPr lang="zh-CN" altLang="en-US"/>
          </a:p>
        </p:txBody>
      </p:sp>
    </p:spTree>
    <p:extLst>
      <p:ext uri="{BB962C8B-B14F-4D97-AF65-F5344CB8AC3E}">
        <p14:creationId xmlns:p14="http://schemas.microsoft.com/office/powerpoint/2010/main" val="2952192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11</a:t>
            </a:fld>
            <a:endParaRPr lang="zh-CN" altLang="en-US"/>
          </a:p>
        </p:txBody>
      </p:sp>
    </p:spTree>
    <p:extLst>
      <p:ext uri="{BB962C8B-B14F-4D97-AF65-F5344CB8AC3E}">
        <p14:creationId xmlns:p14="http://schemas.microsoft.com/office/powerpoint/2010/main" val="2543825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12</a:t>
            </a:fld>
            <a:endParaRPr lang="zh-CN" altLang="en-US"/>
          </a:p>
        </p:txBody>
      </p:sp>
    </p:spTree>
    <p:extLst>
      <p:ext uri="{BB962C8B-B14F-4D97-AF65-F5344CB8AC3E}">
        <p14:creationId xmlns:p14="http://schemas.microsoft.com/office/powerpoint/2010/main" val="2039793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无论年轻的基金经理还是老将，都会受到私人信息网络的影响。</a:t>
            </a:r>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13</a:t>
            </a:fld>
            <a:endParaRPr lang="zh-CN" altLang="en-US"/>
          </a:p>
        </p:txBody>
      </p:sp>
    </p:spTree>
    <p:extLst>
      <p:ext uri="{BB962C8B-B14F-4D97-AF65-F5344CB8AC3E}">
        <p14:creationId xmlns:p14="http://schemas.microsoft.com/office/powerpoint/2010/main" val="1095668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聚集系数：你的朋友之间相互认识的程度。</a:t>
            </a:r>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14</a:t>
            </a:fld>
            <a:endParaRPr lang="zh-CN" altLang="en-US"/>
          </a:p>
        </p:txBody>
      </p:sp>
    </p:spTree>
    <p:extLst>
      <p:ext uri="{BB962C8B-B14F-4D97-AF65-F5344CB8AC3E}">
        <p14:creationId xmlns:p14="http://schemas.microsoft.com/office/powerpoint/2010/main" val="1667804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K-shell</a:t>
            </a:r>
            <a:r>
              <a:rPr lang="zh-CN" altLang="en-US" dirty="0"/>
              <a:t>好像剥洋葱。</a:t>
            </a:r>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15</a:t>
            </a:fld>
            <a:endParaRPr lang="zh-CN" altLang="en-US"/>
          </a:p>
        </p:txBody>
      </p:sp>
    </p:spTree>
    <p:extLst>
      <p:ext uri="{BB962C8B-B14F-4D97-AF65-F5344CB8AC3E}">
        <p14:creationId xmlns:p14="http://schemas.microsoft.com/office/powerpoint/2010/main" val="419955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当然私人信息网络强大不一定代表好的表现。</a:t>
            </a:r>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16</a:t>
            </a:fld>
            <a:endParaRPr lang="zh-CN" altLang="en-US"/>
          </a:p>
        </p:txBody>
      </p:sp>
    </p:spTree>
    <p:extLst>
      <p:ext uri="{BB962C8B-B14F-4D97-AF65-F5344CB8AC3E}">
        <p14:creationId xmlns:p14="http://schemas.microsoft.com/office/powerpoint/2010/main" val="2172632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a:t>
            </a:r>
            <a:r>
              <a:rPr lang="zh-CN" altLang="en-US" dirty="0"/>
              <a:t>值均显著。为什么不同季度的相关性不同？</a:t>
            </a:r>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17</a:t>
            </a:fld>
            <a:endParaRPr lang="zh-CN" altLang="en-US"/>
          </a:p>
        </p:txBody>
      </p:sp>
    </p:spTree>
    <p:extLst>
      <p:ext uri="{BB962C8B-B14F-4D97-AF65-F5344CB8AC3E}">
        <p14:creationId xmlns:p14="http://schemas.microsoft.com/office/powerpoint/2010/main" val="3870683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18</a:t>
            </a:fld>
            <a:endParaRPr lang="zh-CN" altLang="en-US"/>
          </a:p>
        </p:txBody>
      </p:sp>
    </p:spTree>
    <p:extLst>
      <p:ext uri="{BB962C8B-B14F-4D97-AF65-F5344CB8AC3E}">
        <p14:creationId xmlns:p14="http://schemas.microsoft.com/office/powerpoint/2010/main" val="3548249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19</a:t>
            </a:fld>
            <a:endParaRPr lang="zh-CN" altLang="en-US"/>
          </a:p>
        </p:txBody>
      </p:sp>
    </p:spTree>
    <p:extLst>
      <p:ext uri="{BB962C8B-B14F-4D97-AF65-F5344CB8AC3E}">
        <p14:creationId xmlns:p14="http://schemas.microsoft.com/office/powerpoint/2010/main" val="3934515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特质波动率反映公司间波动率的差异，等于资产定价模型中不能被市场或行业解释的部分。</a:t>
            </a:r>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20</a:t>
            </a:fld>
            <a:endParaRPr lang="zh-CN" altLang="en-US"/>
          </a:p>
        </p:txBody>
      </p:sp>
    </p:spTree>
    <p:extLst>
      <p:ext uri="{BB962C8B-B14F-4D97-AF65-F5344CB8AC3E}">
        <p14:creationId xmlns:p14="http://schemas.microsoft.com/office/powerpoint/2010/main" val="1333067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3</a:t>
            </a:fld>
            <a:endParaRPr lang="zh-CN" altLang="en-US"/>
          </a:p>
        </p:txBody>
      </p:sp>
    </p:spTree>
    <p:extLst>
      <p:ext uri="{BB962C8B-B14F-4D97-AF65-F5344CB8AC3E}">
        <p14:creationId xmlns:p14="http://schemas.microsoft.com/office/powerpoint/2010/main" val="1120807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筛选出主要投资者是基金的股票再进行相关性分析。自己搭建三因子模型。</a:t>
            </a:r>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21</a:t>
            </a:fld>
            <a:endParaRPr lang="zh-CN" altLang="en-US"/>
          </a:p>
        </p:txBody>
      </p:sp>
    </p:spTree>
    <p:extLst>
      <p:ext uri="{BB962C8B-B14F-4D97-AF65-F5344CB8AC3E}">
        <p14:creationId xmlns:p14="http://schemas.microsoft.com/office/powerpoint/2010/main" val="4124658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22</a:t>
            </a:fld>
            <a:endParaRPr lang="zh-CN" altLang="en-US"/>
          </a:p>
        </p:txBody>
      </p:sp>
    </p:spTree>
    <p:extLst>
      <p:ext uri="{BB962C8B-B14F-4D97-AF65-F5344CB8AC3E}">
        <p14:creationId xmlns:p14="http://schemas.microsoft.com/office/powerpoint/2010/main" val="1855679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23</a:t>
            </a:fld>
            <a:endParaRPr lang="zh-CN" altLang="en-US"/>
          </a:p>
        </p:txBody>
      </p:sp>
    </p:spTree>
    <p:extLst>
      <p:ext uri="{BB962C8B-B14F-4D97-AF65-F5344CB8AC3E}">
        <p14:creationId xmlns:p14="http://schemas.microsoft.com/office/powerpoint/2010/main" val="3324715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证明了算法还是有一定可信度的。在现实中人际关系是很复杂的，以上只是我们肉眼可见的一些规律。相关研究：基金经理的教育背景、基金所在城市。</a:t>
            </a:r>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24</a:t>
            </a:fld>
            <a:endParaRPr lang="zh-CN" altLang="en-US"/>
          </a:p>
        </p:txBody>
      </p:sp>
    </p:spTree>
    <p:extLst>
      <p:ext uri="{BB962C8B-B14F-4D97-AF65-F5344CB8AC3E}">
        <p14:creationId xmlns:p14="http://schemas.microsoft.com/office/powerpoint/2010/main" val="4140622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25</a:t>
            </a:fld>
            <a:endParaRPr lang="zh-CN" altLang="en-US"/>
          </a:p>
        </p:txBody>
      </p:sp>
    </p:spTree>
    <p:extLst>
      <p:ext uri="{BB962C8B-B14F-4D97-AF65-F5344CB8AC3E}">
        <p14:creationId xmlns:p14="http://schemas.microsoft.com/office/powerpoint/2010/main" val="4134049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4</a:t>
            </a:fld>
            <a:endParaRPr lang="zh-CN" altLang="en-US"/>
          </a:p>
        </p:txBody>
      </p:sp>
    </p:spTree>
    <p:extLst>
      <p:ext uri="{BB962C8B-B14F-4D97-AF65-F5344CB8AC3E}">
        <p14:creationId xmlns:p14="http://schemas.microsoft.com/office/powerpoint/2010/main" val="1203432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5</a:t>
            </a:fld>
            <a:endParaRPr lang="zh-CN" altLang="en-US"/>
          </a:p>
        </p:txBody>
      </p:sp>
    </p:spTree>
    <p:extLst>
      <p:ext uri="{BB962C8B-B14F-4D97-AF65-F5344CB8AC3E}">
        <p14:creationId xmlns:p14="http://schemas.microsoft.com/office/powerpoint/2010/main" val="2869145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6</a:t>
            </a:fld>
            <a:endParaRPr lang="zh-CN" altLang="en-US"/>
          </a:p>
        </p:txBody>
      </p:sp>
    </p:spTree>
    <p:extLst>
      <p:ext uri="{BB962C8B-B14F-4D97-AF65-F5344CB8AC3E}">
        <p14:creationId xmlns:p14="http://schemas.microsoft.com/office/powerpoint/2010/main" val="762005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7</a:t>
            </a:fld>
            <a:endParaRPr lang="zh-CN" altLang="en-US"/>
          </a:p>
        </p:txBody>
      </p:sp>
    </p:spTree>
    <p:extLst>
      <p:ext uri="{BB962C8B-B14F-4D97-AF65-F5344CB8AC3E}">
        <p14:creationId xmlns:p14="http://schemas.microsoft.com/office/powerpoint/2010/main" val="1988288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8</a:t>
            </a:fld>
            <a:endParaRPr lang="zh-CN" altLang="en-US"/>
          </a:p>
        </p:txBody>
      </p:sp>
    </p:spTree>
    <p:extLst>
      <p:ext uri="{BB962C8B-B14F-4D97-AF65-F5344CB8AC3E}">
        <p14:creationId xmlns:p14="http://schemas.microsoft.com/office/powerpoint/2010/main" val="3923553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9</a:t>
            </a:fld>
            <a:endParaRPr lang="zh-CN" altLang="en-US"/>
          </a:p>
        </p:txBody>
      </p:sp>
    </p:spTree>
    <p:extLst>
      <p:ext uri="{BB962C8B-B14F-4D97-AF65-F5344CB8AC3E}">
        <p14:creationId xmlns:p14="http://schemas.microsoft.com/office/powerpoint/2010/main" val="497563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F9D3953-2C38-40AB-AF16-13B0A7DE369A}" type="slidenum">
              <a:rPr lang="zh-CN" altLang="en-US" smtClean="0"/>
              <a:t>10</a:t>
            </a:fld>
            <a:endParaRPr lang="zh-CN" altLang="en-US"/>
          </a:p>
        </p:txBody>
      </p:sp>
    </p:spTree>
    <p:extLst>
      <p:ext uri="{BB962C8B-B14F-4D97-AF65-F5344CB8AC3E}">
        <p14:creationId xmlns:p14="http://schemas.microsoft.com/office/powerpoint/2010/main" val="3826712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F228B-049E-4495-A759-2C1762BFB61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6E39BBA-60D9-4534-9D07-CF92DA234A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1A76266-0CCA-4B5A-A109-3CF8AB7A361B}"/>
              </a:ext>
            </a:extLst>
          </p:cNvPr>
          <p:cNvSpPr>
            <a:spLocks noGrp="1"/>
          </p:cNvSpPr>
          <p:nvPr>
            <p:ph type="dt" sz="half" idx="10"/>
          </p:nvPr>
        </p:nvSpPr>
        <p:spPr/>
        <p:txBody>
          <a:bodyPr/>
          <a:lstStyle/>
          <a:p>
            <a:fld id="{A591D1C9-1182-4F44-95CC-601B3F386929}" type="datetime1">
              <a:rPr lang="zh-CN" altLang="en-US" smtClean="0"/>
              <a:t>2020/12/18</a:t>
            </a:fld>
            <a:endParaRPr lang="zh-CN" altLang="en-US"/>
          </a:p>
        </p:txBody>
      </p:sp>
      <p:sp>
        <p:nvSpPr>
          <p:cNvPr id="5" name="页脚占位符 4">
            <a:extLst>
              <a:ext uri="{FF2B5EF4-FFF2-40B4-BE49-F238E27FC236}">
                <a16:creationId xmlns:a16="http://schemas.microsoft.com/office/drawing/2014/main" id="{F1064B4D-3DC1-47AE-BB84-B6E52BF225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92EB728-1A13-4C4A-8999-D165D0668327}"/>
              </a:ext>
            </a:extLst>
          </p:cNvPr>
          <p:cNvSpPr>
            <a:spLocks noGrp="1"/>
          </p:cNvSpPr>
          <p:nvPr>
            <p:ph type="sldNum" sz="quarter" idx="12"/>
          </p:nvPr>
        </p:nvSpPr>
        <p:spPr/>
        <p:txBody>
          <a:bodyPr/>
          <a:lstStyle/>
          <a:p>
            <a:fld id="{94ACAC3A-89D2-41A8-AABE-12105CD8611B}" type="slidenum">
              <a:rPr lang="zh-CN" altLang="en-US" smtClean="0"/>
              <a:t>‹#›</a:t>
            </a:fld>
            <a:endParaRPr lang="zh-CN" altLang="en-US"/>
          </a:p>
        </p:txBody>
      </p:sp>
    </p:spTree>
    <p:extLst>
      <p:ext uri="{BB962C8B-B14F-4D97-AF65-F5344CB8AC3E}">
        <p14:creationId xmlns:p14="http://schemas.microsoft.com/office/powerpoint/2010/main" val="21952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A28966-2B42-4001-A8B4-FAF770B1BF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3DEDA5F-92FB-4C3D-86E3-E5338DDFC28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F8F90C-02AA-4CB0-B6DB-E3AF6760568F}"/>
              </a:ext>
            </a:extLst>
          </p:cNvPr>
          <p:cNvSpPr>
            <a:spLocks noGrp="1"/>
          </p:cNvSpPr>
          <p:nvPr>
            <p:ph type="dt" sz="half" idx="10"/>
          </p:nvPr>
        </p:nvSpPr>
        <p:spPr/>
        <p:txBody>
          <a:bodyPr/>
          <a:lstStyle/>
          <a:p>
            <a:fld id="{B887E053-E265-451F-93CF-6C889B49006D}" type="datetime1">
              <a:rPr lang="zh-CN" altLang="en-US" smtClean="0"/>
              <a:t>2020/12/18</a:t>
            </a:fld>
            <a:endParaRPr lang="zh-CN" altLang="en-US"/>
          </a:p>
        </p:txBody>
      </p:sp>
      <p:sp>
        <p:nvSpPr>
          <p:cNvPr id="5" name="页脚占位符 4">
            <a:extLst>
              <a:ext uri="{FF2B5EF4-FFF2-40B4-BE49-F238E27FC236}">
                <a16:creationId xmlns:a16="http://schemas.microsoft.com/office/drawing/2014/main" id="{FC7C1032-918D-4494-A8FE-98DC7194D8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EA77DD-9A81-4778-A048-D636457195D6}"/>
              </a:ext>
            </a:extLst>
          </p:cNvPr>
          <p:cNvSpPr>
            <a:spLocks noGrp="1"/>
          </p:cNvSpPr>
          <p:nvPr>
            <p:ph type="sldNum" sz="quarter" idx="12"/>
          </p:nvPr>
        </p:nvSpPr>
        <p:spPr/>
        <p:txBody>
          <a:bodyPr/>
          <a:lstStyle/>
          <a:p>
            <a:fld id="{94ACAC3A-89D2-41A8-AABE-12105CD8611B}" type="slidenum">
              <a:rPr lang="zh-CN" altLang="en-US" smtClean="0"/>
              <a:t>‹#›</a:t>
            </a:fld>
            <a:endParaRPr lang="zh-CN" altLang="en-US"/>
          </a:p>
        </p:txBody>
      </p:sp>
    </p:spTree>
    <p:extLst>
      <p:ext uri="{BB962C8B-B14F-4D97-AF65-F5344CB8AC3E}">
        <p14:creationId xmlns:p14="http://schemas.microsoft.com/office/powerpoint/2010/main" val="697027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2E3F6C-B3AF-4B31-8089-246B775351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CB08328-82EB-48A9-8348-2EE6BF2F207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36BE90-74D3-46A3-BAC9-1F1B72F38061}"/>
              </a:ext>
            </a:extLst>
          </p:cNvPr>
          <p:cNvSpPr>
            <a:spLocks noGrp="1"/>
          </p:cNvSpPr>
          <p:nvPr>
            <p:ph type="dt" sz="half" idx="10"/>
          </p:nvPr>
        </p:nvSpPr>
        <p:spPr/>
        <p:txBody>
          <a:bodyPr/>
          <a:lstStyle/>
          <a:p>
            <a:fld id="{10B2B5CC-8211-4DAB-ABF4-97366256181E}" type="datetime1">
              <a:rPr lang="zh-CN" altLang="en-US" smtClean="0"/>
              <a:t>2020/12/18</a:t>
            </a:fld>
            <a:endParaRPr lang="zh-CN" altLang="en-US"/>
          </a:p>
        </p:txBody>
      </p:sp>
      <p:sp>
        <p:nvSpPr>
          <p:cNvPr id="5" name="页脚占位符 4">
            <a:extLst>
              <a:ext uri="{FF2B5EF4-FFF2-40B4-BE49-F238E27FC236}">
                <a16:creationId xmlns:a16="http://schemas.microsoft.com/office/drawing/2014/main" id="{CF25C3AF-2E53-4476-AB24-93B638AA6F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202DE2-145E-4BFB-816F-9AEA3492DCAD}"/>
              </a:ext>
            </a:extLst>
          </p:cNvPr>
          <p:cNvSpPr>
            <a:spLocks noGrp="1"/>
          </p:cNvSpPr>
          <p:nvPr>
            <p:ph type="sldNum" sz="quarter" idx="12"/>
          </p:nvPr>
        </p:nvSpPr>
        <p:spPr/>
        <p:txBody>
          <a:bodyPr/>
          <a:lstStyle/>
          <a:p>
            <a:fld id="{94ACAC3A-89D2-41A8-AABE-12105CD8611B}" type="slidenum">
              <a:rPr lang="zh-CN" altLang="en-US" smtClean="0"/>
              <a:t>‹#›</a:t>
            </a:fld>
            <a:endParaRPr lang="zh-CN" altLang="en-US"/>
          </a:p>
        </p:txBody>
      </p:sp>
    </p:spTree>
    <p:extLst>
      <p:ext uri="{BB962C8B-B14F-4D97-AF65-F5344CB8AC3E}">
        <p14:creationId xmlns:p14="http://schemas.microsoft.com/office/powerpoint/2010/main" val="2034063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2E35B-2F6B-4BB3-9553-B6E21E98F23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1CF9689-E2A5-4153-8FFD-B01A145DFD0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3627AC-DBE8-4477-9CA9-A08230AFA5FD}"/>
              </a:ext>
            </a:extLst>
          </p:cNvPr>
          <p:cNvSpPr>
            <a:spLocks noGrp="1"/>
          </p:cNvSpPr>
          <p:nvPr>
            <p:ph type="dt" sz="half" idx="10"/>
          </p:nvPr>
        </p:nvSpPr>
        <p:spPr/>
        <p:txBody>
          <a:bodyPr/>
          <a:lstStyle/>
          <a:p>
            <a:fld id="{0889F51D-A7B3-47C9-AFA7-69ABAAE2750D}" type="datetime1">
              <a:rPr lang="zh-CN" altLang="en-US" smtClean="0"/>
              <a:t>2020/12/18</a:t>
            </a:fld>
            <a:endParaRPr lang="zh-CN" altLang="en-US"/>
          </a:p>
        </p:txBody>
      </p:sp>
      <p:sp>
        <p:nvSpPr>
          <p:cNvPr id="5" name="页脚占位符 4">
            <a:extLst>
              <a:ext uri="{FF2B5EF4-FFF2-40B4-BE49-F238E27FC236}">
                <a16:creationId xmlns:a16="http://schemas.microsoft.com/office/drawing/2014/main" id="{9803D437-5E15-430B-BB63-FB6D8F8609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FC544E-CA22-449A-BD8F-E823BE2739F4}"/>
              </a:ext>
            </a:extLst>
          </p:cNvPr>
          <p:cNvSpPr>
            <a:spLocks noGrp="1"/>
          </p:cNvSpPr>
          <p:nvPr>
            <p:ph type="sldNum" sz="quarter" idx="12"/>
          </p:nvPr>
        </p:nvSpPr>
        <p:spPr/>
        <p:txBody>
          <a:bodyPr/>
          <a:lstStyle/>
          <a:p>
            <a:fld id="{94ACAC3A-89D2-41A8-AABE-12105CD8611B}" type="slidenum">
              <a:rPr lang="zh-CN" altLang="en-US" smtClean="0"/>
              <a:t>‹#›</a:t>
            </a:fld>
            <a:endParaRPr lang="zh-CN" altLang="en-US"/>
          </a:p>
        </p:txBody>
      </p:sp>
    </p:spTree>
    <p:extLst>
      <p:ext uri="{BB962C8B-B14F-4D97-AF65-F5344CB8AC3E}">
        <p14:creationId xmlns:p14="http://schemas.microsoft.com/office/powerpoint/2010/main" val="3404701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3D5E2-8A48-4D21-9A02-7E93B78C7A1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39B7FB2-E2E6-4881-9F6E-5FBEF08F7E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C94A5A1-B037-4265-AF41-84DFB739CF96}"/>
              </a:ext>
            </a:extLst>
          </p:cNvPr>
          <p:cNvSpPr>
            <a:spLocks noGrp="1"/>
          </p:cNvSpPr>
          <p:nvPr>
            <p:ph type="dt" sz="half" idx="10"/>
          </p:nvPr>
        </p:nvSpPr>
        <p:spPr/>
        <p:txBody>
          <a:bodyPr/>
          <a:lstStyle/>
          <a:p>
            <a:fld id="{39C5D5EA-6634-4568-B747-CD9902A02FA3}" type="datetime1">
              <a:rPr lang="zh-CN" altLang="en-US" smtClean="0"/>
              <a:t>2020/12/18</a:t>
            </a:fld>
            <a:endParaRPr lang="zh-CN" altLang="en-US"/>
          </a:p>
        </p:txBody>
      </p:sp>
      <p:sp>
        <p:nvSpPr>
          <p:cNvPr id="5" name="页脚占位符 4">
            <a:extLst>
              <a:ext uri="{FF2B5EF4-FFF2-40B4-BE49-F238E27FC236}">
                <a16:creationId xmlns:a16="http://schemas.microsoft.com/office/drawing/2014/main" id="{43C64AAE-B8E2-414E-B19B-347585773B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2F5D23-2940-48EF-961F-0661D40D696A}"/>
              </a:ext>
            </a:extLst>
          </p:cNvPr>
          <p:cNvSpPr>
            <a:spLocks noGrp="1"/>
          </p:cNvSpPr>
          <p:nvPr>
            <p:ph type="sldNum" sz="quarter" idx="12"/>
          </p:nvPr>
        </p:nvSpPr>
        <p:spPr/>
        <p:txBody>
          <a:bodyPr/>
          <a:lstStyle/>
          <a:p>
            <a:fld id="{94ACAC3A-89D2-41A8-AABE-12105CD8611B}" type="slidenum">
              <a:rPr lang="zh-CN" altLang="en-US" smtClean="0"/>
              <a:t>‹#›</a:t>
            </a:fld>
            <a:endParaRPr lang="zh-CN" altLang="en-US"/>
          </a:p>
        </p:txBody>
      </p:sp>
    </p:spTree>
    <p:extLst>
      <p:ext uri="{BB962C8B-B14F-4D97-AF65-F5344CB8AC3E}">
        <p14:creationId xmlns:p14="http://schemas.microsoft.com/office/powerpoint/2010/main" val="2089237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5AC723-BB0B-4A06-800F-94AB46721AB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0772C1-79C6-4A49-BC10-E90F0F1320E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45F1C2-5CE0-4BAA-932C-D1FF114E682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7C65DC5-898B-4A1A-B59B-FCBDB90F04A5}"/>
              </a:ext>
            </a:extLst>
          </p:cNvPr>
          <p:cNvSpPr>
            <a:spLocks noGrp="1"/>
          </p:cNvSpPr>
          <p:nvPr>
            <p:ph type="dt" sz="half" idx="10"/>
          </p:nvPr>
        </p:nvSpPr>
        <p:spPr/>
        <p:txBody>
          <a:bodyPr/>
          <a:lstStyle/>
          <a:p>
            <a:fld id="{D9BFC21A-7FFD-40E2-A664-073D1033CD09}" type="datetime1">
              <a:rPr lang="zh-CN" altLang="en-US" smtClean="0"/>
              <a:t>2020/12/18</a:t>
            </a:fld>
            <a:endParaRPr lang="zh-CN" altLang="en-US"/>
          </a:p>
        </p:txBody>
      </p:sp>
      <p:sp>
        <p:nvSpPr>
          <p:cNvPr id="6" name="页脚占位符 5">
            <a:extLst>
              <a:ext uri="{FF2B5EF4-FFF2-40B4-BE49-F238E27FC236}">
                <a16:creationId xmlns:a16="http://schemas.microsoft.com/office/drawing/2014/main" id="{F0957009-1B3C-48E8-BDA0-603896EE72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10B0908-9969-42C6-9425-1583C05A6305}"/>
              </a:ext>
            </a:extLst>
          </p:cNvPr>
          <p:cNvSpPr>
            <a:spLocks noGrp="1"/>
          </p:cNvSpPr>
          <p:nvPr>
            <p:ph type="sldNum" sz="quarter" idx="12"/>
          </p:nvPr>
        </p:nvSpPr>
        <p:spPr/>
        <p:txBody>
          <a:bodyPr/>
          <a:lstStyle/>
          <a:p>
            <a:fld id="{94ACAC3A-89D2-41A8-AABE-12105CD8611B}" type="slidenum">
              <a:rPr lang="zh-CN" altLang="en-US" smtClean="0"/>
              <a:t>‹#›</a:t>
            </a:fld>
            <a:endParaRPr lang="zh-CN" altLang="en-US"/>
          </a:p>
        </p:txBody>
      </p:sp>
    </p:spTree>
    <p:extLst>
      <p:ext uri="{BB962C8B-B14F-4D97-AF65-F5344CB8AC3E}">
        <p14:creationId xmlns:p14="http://schemas.microsoft.com/office/powerpoint/2010/main" val="4121483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6B178-040F-48EE-BE1C-58693AEBAEA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49441A3-0AAA-4737-8AC2-CE80D9E948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C4A342E-8643-4963-BA9F-9064CE8D305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F41E8E3-A8F0-4B90-AB71-3AE3118F85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6D81A8-4008-4AE5-AD15-3A2845A4B18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8CA15F2-0167-426A-9793-017ACE0BF507}"/>
              </a:ext>
            </a:extLst>
          </p:cNvPr>
          <p:cNvSpPr>
            <a:spLocks noGrp="1"/>
          </p:cNvSpPr>
          <p:nvPr>
            <p:ph type="dt" sz="half" idx="10"/>
          </p:nvPr>
        </p:nvSpPr>
        <p:spPr/>
        <p:txBody>
          <a:bodyPr/>
          <a:lstStyle/>
          <a:p>
            <a:fld id="{26D0A760-F6D6-4601-924E-E82E5CB21714}" type="datetime1">
              <a:rPr lang="zh-CN" altLang="en-US" smtClean="0"/>
              <a:t>2020/12/18</a:t>
            </a:fld>
            <a:endParaRPr lang="zh-CN" altLang="en-US"/>
          </a:p>
        </p:txBody>
      </p:sp>
      <p:sp>
        <p:nvSpPr>
          <p:cNvPr id="8" name="页脚占位符 7">
            <a:extLst>
              <a:ext uri="{FF2B5EF4-FFF2-40B4-BE49-F238E27FC236}">
                <a16:creationId xmlns:a16="http://schemas.microsoft.com/office/drawing/2014/main" id="{6BE6190E-7B1B-4CF3-BC8A-4F018F489A7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B067ADA-BA2C-41AD-BD43-06256D9E2BEB}"/>
              </a:ext>
            </a:extLst>
          </p:cNvPr>
          <p:cNvSpPr>
            <a:spLocks noGrp="1"/>
          </p:cNvSpPr>
          <p:nvPr>
            <p:ph type="sldNum" sz="quarter" idx="12"/>
          </p:nvPr>
        </p:nvSpPr>
        <p:spPr/>
        <p:txBody>
          <a:bodyPr/>
          <a:lstStyle/>
          <a:p>
            <a:fld id="{94ACAC3A-89D2-41A8-AABE-12105CD8611B}" type="slidenum">
              <a:rPr lang="zh-CN" altLang="en-US" smtClean="0"/>
              <a:t>‹#›</a:t>
            </a:fld>
            <a:endParaRPr lang="zh-CN" altLang="en-US"/>
          </a:p>
        </p:txBody>
      </p:sp>
    </p:spTree>
    <p:extLst>
      <p:ext uri="{BB962C8B-B14F-4D97-AF65-F5344CB8AC3E}">
        <p14:creationId xmlns:p14="http://schemas.microsoft.com/office/powerpoint/2010/main" val="2584955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246A4-8EEB-4C62-8774-92DC28B4CB9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954AAD3-793E-43AE-9C13-58853A226AAF}"/>
              </a:ext>
            </a:extLst>
          </p:cNvPr>
          <p:cNvSpPr>
            <a:spLocks noGrp="1"/>
          </p:cNvSpPr>
          <p:nvPr>
            <p:ph type="dt" sz="half" idx="10"/>
          </p:nvPr>
        </p:nvSpPr>
        <p:spPr/>
        <p:txBody>
          <a:bodyPr/>
          <a:lstStyle/>
          <a:p>
            <a:fld id="{27EC4A20-B357-462A-AFBD-FCDF50DB3D72}" type="datetime1">
              <a:rPr lang="zh-CN" altLang="en-US" smtClean="0"/>
              <a:t>2020/12/18</a:t>
            </a:fld>
            <a:endParaRPr lang="zh-CN" altLang="en-US"/>
          </a:p>
        </p:txBody>
      </p:sp>
      <p:sp>
        <p:nvSpPr>
          <p:cNvPr id="4" name="页脚占位符 3">
            <a:extLst>
              <a:ext uri="{FF2B5EF4-FFF2-40B4-BE49-F238E27FC236}">
                <a16:creationId xmlns:a16="http://schemas.microsoft.com/office/drawing/2014/main" id="{3BC9AB49-B65B-4A79-BDA9-74A25F4BE98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2F36586-F505-4991-8C77-774A6E2661A6}"/>
              </a:ext>
            </a:extLst>
          </p:cNvPr>
          <p:cNvSpPr>
            <a:spLocks noGrp="1"/>
          </p:cNvSpPr>
          <p:nvPr>
            <p:ph type="sldNum" sz="quarter" idx="12"/>
          </p:nvPr>
        </p:nvSpPr>
        <p:spPr/>
        <p:txBody>
          <a:bodyPr/>
          <a:lstStyle/>
          <a:p>
            <a:fld id="{94ACAC3A-89D2-41A8-AABE-12105CD8611B}" type="slidenum">
              <a:rPr lang="zh-CN" altLang="en-US" smtClean="0"/>
              <a:t>‹#›</a:t>
            </a:fld>
            <a:endParaRPr lang="zh-CN" altLang="en-US"/>
          </a:p>
        </p:txBody>
      </p:sp>
    </p:spTree>
    <p:extLst>
      <p:ext uri="{BB962C8B-B14F-4D97-AF65-F5344CB8AC3E}">
        <p14:creationId xmlns:p14="http://schemas.microsoft.com/office/powerpoint/2010/main" val="2847057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27F949-66AD-4C97-992F-41CB0E2B02B6}"/>
              </a:ext>
            </a:extLst>
          </p:cNvPr>
          <p:cNvSpPr>
            <a:spLocks noGrp="1"/>
          </p:cNvSpPr>
          <p:nvPr>
            <p:ph type="dt" sz="half" idx="10"/>
          </p:nvPr>
        </p:nvSpPr>
        <p:spPr/>
        <p:txBody>
          <a:bodyPr/>
          <a:lstStyle/>
          <a:p>
            <a:fld id="{0A854BCE-F09C-45AF-BE5B-DDB9459705F6}" type="datetime1">
              <a:rPr lang="zh-CN" altLang="en-US" smtClean="0"/>
              <a:t>2020/12/18</a:t>
            </a:fld>
            <a:endParaRPr lang="zh-CN" altLang="en-US"/>
          </a:p>
        </p:txBody>
      </p:sp>
      <p:sp>
        <p:nvSpPr>
          <p:cNvPr id="3" name="页脚占位符 2">
            <a:extLst>
              <a:ext uri="{FF2B5EF4-FFF2-40B4-BE49-F238E27FC236}">
                <a16:creationId xmlns:a16="http://schemas.microsoft.com/office/drawing/2014/main" id="{785B669B-61BB-4E8A-B20B-96340202C66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40B5A6F-A670-4A62-BB9B-06FA2E14FAD1}"/>
              </a:ext>
            </a:extLst>
          </p:cNvPr>
          <p:cNvSpPr>
            <a:spLocks noGrp="1"/>
          </p:cNvSpPr>
          <p:nvPr>
            <p:ph type="sldNum" sz="quarter" idx="12"/>
          </p:nvPr>
        </p:nvSpPr>
        <p:spPr/>
        <p:txBody>
          <a:bodyPr/>
          <a:lstStyle/>
          <a:p>
            <a:fld id="{94ACAC3A-89D2-41A8-AABE-12105CD8611B}" type="slidenum">
              <a:rPr lang="zh-CN" altLang="en-US" smtClean="0"/>
              <a:t>‹#›</a:t>
            </a:fld>
            <a:endParaRPr lang="zh-CN" altLang="en-US"/>
          </a:p>
        </p:txBody>
      </p:sp>
    </p:spTree>
    <p:extLst>
      <p:ext uri="{BB962C8B-B14F-4D97-AF65-F5344CB8AC3E}">
        <p14:creationId xmlns:p14="http://schemas.microsoft.com/office/powerpoint/2010/main" val="1202866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FC349-BA51-4296-9A2E-80B98502EF0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5CFB4C-108A-4353-BAB6-BB4680D181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C0350F-BA61-451F-8FB8-C9933A6127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2B8F5B-2B26-47D7-B179-73E4620A6329}"/>
              </a:ext>
            </a:extLst>
          </p:cNvPr>
          <p:cNvSpPr>
            <a:spLocks noGrp="1"/>
          </p:cNvSpPr>
          <p:nvPr>
            <p:ph type="dt" sz="half" idx="10"/>
          </p:nvPr>
        </p:nvSpPr>
        <p:spPr/>
        <p:txBody>
          <a:bodyPr/>
          <a:lstStyle/>
          <a:p>
            <a:fld id="{041CB269-54C2-4D66-9BBF-0DCE297B2E3F}" type="datetime1">
              <a:rPr lang="zh-CN" altLang="en-US" smtClean="0"/>
              <a:t>2020/12/18</a:t>
            </a:fld>
            <a:endParaRPr lang="zh-CN" altLang="en-US"/>
          </a:p>
        </p:txBody>
      </p:sp>
      <p:sp>
        <p:nvSpPr>
          <p:cNvPr id="6" name="页脚占位符 5">
            <a:extLst>
              <a:ext uri="{FF2B5EF4-FFF2-40B4-BE49-F238E27FC236}">
                <a16:creationId xmlns:a16="http://schemas.microsoft.com/office/drawing/2014/main" id="{D3490346-FE09-433F-875A-B0DD2E1FD93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5760AF8-E604-41DE-8095-6C6B7C2FEA2E}"/>
              </a:ext>
            </a:extLst>
          </p:cNvPr>
          <p:cNvSpPr>
            <a:spLocks noGrp="1"/>
          </p:cNvSpPr>
          <p:nvPr>
            <p:ph type="sldNum" sz="quarter" idx="12"/>
          </p:nvPr>
        </p:nvSpPr>
        <p:spPr/>
        <p:txBody>
          <a:bodyPr/>
          <a:lstStyle/>
          <a:p>
            <a:fld id="{94ACAC3A-89D2-41A8-AABE-12105CD8611B}" type="slidenum">
              <a:rPr lang="zh-CN" altLang="en-US" smtClean="0"/>
              <a:t>‹#›</a:t>
            </a:fld>
            <a:endParaRPr lang="zh-CN" altLang="en-US"/>
          </a:p>
        </p:txBody>
      </p:sp>
    </p:spTree>
    <p:extLst>
      <p:ext uri="{BB962C8B-B14F-4D97-AF65-F5344CB8AC3E}">
        <p14:creationId xmlns:p14="http://schemas.microsoft.com/office/powerpoint/2010/main" val="1222879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FE29-3C6A-48DE-A27A-A9431913B8A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789FD62-7439-4562-8C7C-9036331B86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A3820A3-550C-4E74-B901-CF09802789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72C733-6495-4157-B16F-3FA07C0C3660}"/>
              </a:ext>
            </a:extLst>
          </p:cNvPr>
          <p:cNvSpPr>
            <a:spLocks noGrp="1"/>
          </p:cNvSpPr>
          <p:nvPr>
            <p:ph type="dt" sz="half" idx="10"/>
          </p:nvPr>
        </p:nvSpPr>
        <p:spPr/>
        <p:txBody>
          <a:bodyPr/>
          <a:lstStyle/>
          <a:p>
            <a:fld id="{3DDBB546-353C-4B3C-BC3C-D0C38BF37299}" type="datetime1">
              <a:rPr lang="zh-CN" altLang="en-US" smtClean="0"/>
              <a:t>2020/12/18</a:t>
            </a:fld>
            <a:endParaRPr lang="zh-CN" altLang="en-US"/>
          </a:p>
        </p:txBody>
      </p:sp>
      <p:sp>
        <p:nvSpPr>
          <p:cNvPr id="6" name="页脚占位符 5">
            <a:extLst>
              <a:ext uri="{FF2B5EF4-FFF2-40B4-BE49-F238E27FC236}">
                <a16:creationId xmlns:a16="http://schemas.microsoft.com/office/drawing/2014/main" id="{DCB88AD3-0349-46C6-BE67-398D4786B82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C5C86A5-35C8-44D8-BFD2-61CC3128E39E}"/>
              </a:ext>
            </a:extLst>
          </p:cNvPr>
          <p:cNvSpPr>
            <a:spLocks noGrp="1"/>
          </p:cNvSpPr>
          <p:nvPr>
            <p:ph type="sldNum" sz="quarter" idx="12"/>
          </p:nvPr>
        </p:nvSpPr>
        <p:spPr/>
        <p:txBody>
          <a:bodyPr/>
          <a:lstStyle/>
          <a:p>
            <a:fld id="{94ACAC3A-89D2-41A8-AABE-12105CD8611B}" type="slidenum">
              <a:rPr lang="zh-CN" altLang="en-US" smtClean="0"/>
              <a:t>‹#›</a:t>
            </a:fld>
            <a:endParaRPr lang="zh-CN" altLang="en-US"/>
          </a:p>
        </p:txBody>
      </p:sp>
    </p:spTree>
    <p:extLst>
      <p:ext uri="{BB962C8B-B14F-4D97-AF65-F5344CB8AC3E}">
        <p14:creationId xmlns:p14="http://schemas.microsoft.com/office/powerpoint/2010/main" val="3123774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6F67E09-B15D-46B8-912C-507A36B087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2B40363-FDE9-41C9-94DC-91DEC89967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7C463A0-AED3-488C-8085-43925CA8C2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CC3E09-3915-467E-B147-D483628F3B95}" type="datetime1">
              <a:rPr lang="zh-CN" altLang="en-US" smtClean="0"/>
              <a:t>2020/12/18</a:t>
            </a:fld>
            <a:endParaRPr lang="zh-CN" altLang="en-US"/>
          </a:p>
        </p:txBody>
      </p:sp>
      <p:sp>
        <p:nvSpPr>
          <p:cNvPr id="5" name="页脚占位符 4">
            <a:extLst>
              <a:ext uri="{FF2B5EF4-FFF2-40B4-BE49-F238E27FC236}">
                <a16:creationId xmlns:a16="http://schemas.microsoft.com/office/drawing/2014/main" id="{F3626C22-BC85-42E1-A44D-FE4C69DD01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1C3958A-E51A-4E8C-B665-C16547E7A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ACAC3A-89D2-41A8-AABE-12105CD8611B}" type="slidenum">
              <a:rPr lang="zh-CN" altLang="en-US" smtClean="0"/>
              <a:t>‹#›</a:t>
            </a:fld>
            <a:endParaRPr lang="zh-CN" altLang="en-US"/>
          </a:p>
        </p:txBody>
      </p:sp>
    </p:spTree>
    <p:extLst>
      <p:ext uri="{BB962C8B-B14F-4D97-AF65-F5344CB8AC3E}">
        <p14:creationId xmlns:p14="http://schemas.microsoft.com/office/powerpoint/2010/main" val="388576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hyperlink" Target="https://commons.wikimedia.org/wiki/File:Circle-style-warning.svg" TargetMode="Externa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svgsilh.com/zh/2196f3/image/1106309.html" TargetMode="External"/><Relationship Id="rId5" Type="http://schemas.openxmlformats.org/officeDocument/2006/relationships/image" Target="../media/image42.sv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png"/><Relationship Id="rId7" Type="http://schemas.openxmlformats.org/officeDocument/2006/relationships/image" Target="../media/image53.png"/><Relationship Id="rId12" Type="http://schemas.openxmlformats.org/officeDocument/2006/relationships/hyperlink" Target="https://www.publicdomainpictures.net/cn/view-image.php?image=271875&amp;picture="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57.jp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commons.wikimedia.org/wiki/File:Circle-style-warning.svg"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a:stretch>
        </a:blipFill>
        <a:effectLst/>
      </p:bgPr>
    </p:bg>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50396B00-833C-486F-A7C2-F58D69951C0A}"/>
              </a:ext>
            </a:extLst>
          </p:cNvPr>
          <p:cNvSpPr txBox="1">
            <a:spLocks/>
          </p:cNvSpPr>
          <p:nvPr/>
        </p:nvSpPr>
        <p:spPr>
          <a:xfrm>
            <a:off x="4705729" y="2775631"/>
            <a:ext cx="4824637" cy="13262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基金网络研究</a:t>
            </a:r>
          </a:p>
        </p:txBody>
      </p:sp>
      <p:sp>
        <p:nvSpPr>
          <p:cNvPr id="2" name="灯片编号占位符 1">
            <a:extLst>
              <a:ext uri="{FF2B5EF4-FFF2-40B4-BE49-F238E27FC236}">
                <a16:creationId xmlns:a16="http://schemas.microsoft.com/office/drawing/2014/main" id="{45FD4C3A-EAC7-43B8-AD45-7D1BF97E14A4}"/>
              </a:ext>
            </a:extLst>
          </p:cNvPr>
          <p:cNvSpPr>
            <a:spLocks noGrp="1"/>
          </p:cNvSpPr>
          <p:nvPr>
            <p:ph type="sldNum" sz="quarter" idx="12"/>
          </p:nvPr>
        </p:nvSpPr>
        <p:spPr/>
        <p:txBody>
          <a:bodyPr/>
          <a:lstStyle/>
          <a:p>
            <a:fld id="{94ACAC3A-89D2-41A8-AABE-12105CD8611B}" type="slidenum">
              <a:rPr lang="zh-CN" altLang="en-US" smtClean="0"/>
              <a:t>1</a:t>
            </a:fld>
            <a:endParaRPr lang="zh-CN" altLang="en-US"/>
          </a:p>
        </p:txBody>
      </p:sp>
    </p:spTree>
    <p:extLst>
      <p:ext uri="{BB962C8B-B14F-4D97-AF65-F5344CB8AC3E}">
        <p14:creationId xmlns:p14="http://schemas.microsoft.com/office/powerpoint/2010/main" val="1683912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网络存在性</a:t>
            </a: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3"/>
          <a:stretch>
            <a:fillRect/>
          </a:stretch>
        </p:blipFill>
        <p:spPr>
          <a:xfrm>
            <a:off x="10196052" y="-2071"/>
            <a:ext cx="1995948" cy="598112"/>
          </a:xfrm>
          <a:prstGeom prst="rect">
            <a:avLst/>
          </a:prstGeom>
        </p:spPr>
      </p:pic>
      <p:sp>
        <p:nvSpPr>
          <p:cNvPr id="16" name="矩形: 圆角 15">
            <a:extLst>
              <a:ext uri="{FF2B5EF4-FFF2-40B4-BE49-F238E27FC236}">
                <a16:creationId xmlns:a16="http://schemas.microsoft.com/office/drawing/2014/main" id="{47766625-C170-4CC4-8FF1-F8E6ED2EA604}"/>
              </a:ext>
            </a:extLst>
          </p:cNvPr>
          <p:cNvSpPr/>
          <p:nvPr/>
        </p:nvSpPr>
        <p:spPr>
          <a:xfrm>
            <a:off x="803481" y="945190"/>
            <a:ext cx="5292519" cy="3072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latin typeface="微软雅黑" panose="020B0503020204020204" pitchFamily="34" charset="-122"/>
                <a:ea typeface="微软雅黑" panose="020B0503020204020204" pitchFamily="34" charset="-122"/>
              </a:rPr>
              <a:t>基金经理的投资决策是否受到网络中信息的影响？</a:t>
            </a:r>
          </a:p>
        </p:txBody>
      </p:sp>
      <p:sp>
        <p:nvSpPr>
          <p:cNvPr id="4" name="灯片编号占位符 3">
            <a:extLst>
              <a:ext uri="{FF2B5EF4-FFF2-40B4-BE49-F238E27FC236}">
                <a16:creationId xmlns:a16="http://schemas.microsoft.com/office/drawing/2014/main" id="{68307978-4E59-4EB2-B268-641D06F9FF9C}"/>
              </a:ext>
            </a:extLst>
          </p:cNvPr>
          <p:cNvSpPr>
            <a:spLocks noGrp="1"/>
          </p:cNvSpPr>
          <p:nvPr>
            <p:ph type="sldNum" sz="quarter" idx="12"/>
          </p:nvPr>
        </p:nvSpPr>
        <p:spPr/>
        <p:txBody>
          <a:bodyPr/>
          <a:lstStyle/>
          <a:p>
            <a:fld id="{94ACAC3A-89D2-41A8-AABE-12105CD8611B}" type="slidenum">
              <a:rPr lang="zh-CN" altLang="en-US" smtClean="0"/>
              <a:t>10</a:t>
            </a:fld>
            <a:endParaRPr lang="zh-CN" altLang="en-US"/>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7F08535E-EDDE-40E2-9054-2A78FF28BCD6}"/>
                  </a:ext>
                </a:extLst>
              </p:cNvPr>
              <p:cNvSpPr txBox="1"/>
              <p:nvPr/>
            </p:nvSpPr>
            <p:spPr>
              <a:xfrm>
                <a:off x="344614" y="2557957"/>
                <a:ext cx="10163307" cy="1335109"/>
              </a:xfrm>
              <a:prstGeom prst="rect">
                <a:avLst/>
              </a:prstGeom>
              <a:noFill/>
            </p:spPr>
            <p:txBody>
              <a:bodyPr wrap="square" rtlCol="0">
                <a:spAutoFit/>
              </a:bodyPr>
              <a:lstStyle/>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为了分析基金网络对于基金首次重仓买入和已经持有、本季度仓位调整两种行为的影响，我引入虚拟变量，建立模型</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m:rPr>
                              <m:sty m:val="p"/>
                            </m:rPr>
                            <a:rPr lang="en-US" altLang="zh-CN" i="1">
                              <a:latin typeface="Cambria Math" panose="02040503050406030204" pitchFamily="18" charset="0"/>
                              <a:ea typeface="Cambria Math" panose="02040503050406030204" pitchFamily="18" charset="0"/>
                            </a:rPr>
                            <m:t>y</m:t>
                          </m:r>
                        </m:e>
                        <m:sub>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𝛼</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2</m:t>
                          </m:r>
                        </m:sub>
                      </m:sSub>
                      <m:sSubSup>
                        <m:sSubSupPr>
                          <m:ctrlPr>
                            <a:rPr lang="en-US" altLang="zh-CN"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𝑋</m:t>
                          </m:r>
                        </m:e>
                        <m:sub>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𝐽</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b>
                        <m:sup>
                          <m:r>
                            <a:rPr lang="en-US" altLang="zh-CN" i="1">
                              <a:latin typeface="Cambria Math" panose="02040503050406030204" pitchFamily="18" charset="0"/>
                              <a:ea typeface="Cambria Math" panose="02040503050406030204" pitchFamily="18" charset="0"/>
                            </a:rPr>
                            <m:t>𝑖</m:t>
                          </m:r>
                        </m:sup>
                      </m:sSubSup>
                      <m:r>
                        <a:rPr lang="en-US" altLang="zh-CN"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𝛽</m:t>
                          </m:r>
                        </m:e>
                        <m:sub>
                          <m:r>
                            <a:rPr lang="en-US" altLang="zh-CN" i="1">
                              <a:latin typeface="Cambria Math" panose="02040503050406030204" pitchFamily="18" charset="0"/>
                              <a:ea typeface="Cambria Math" panose="02040503050406030204" pitchFamily="18" charset="0"/>
                            </a:rPr>
                            <m:t>3</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𝑅</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zh-CN" altLang="en-US" b="0" i="1" smtClean="0">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23" name="文本框 22">
                <a:extLst>
                  <a:ext uri="{FF2B5EF4-FFF2-40B4-BE49-F238E27FC236}">
                    <a16:creationId xmlns:a16="http://schemas.microsoft.com/office/drawing/2014/main" id="{7F08535E-EDDE-40E2-9054-2A78FF28BCD6}"/>
                  </a:ext>
                </a:extLst>
              </p:cNvPr>
              <p:cNvSpPr txBox="1">
                <a:spLocks noRot="1" noChangeAspect="1" noMove="1" noResize="1" noEditPoints="1" noAdjustHandles="1" noChangeArrowheads="1" noChangeShapeType="1" noTextEdit="1"/>
              </p:cNvSpPr>
              <p:nvPr/>
            </p:nvSpPr>
            <p:spPr>
              <a:xfrm>
                <a:off x="344614" y="2557957"/>
                <a:ext cx="10163307" cy="1335109"/>
              </a:xfrm>
              <a:prstGeom prst="rect">
                <a:avLst/>
              </a:prstGeom>
              <a:blipFill>
                <a:blip r:embed="rId4"/>
                <a:stretch>
                  <a:fillRect r="-22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1D5C0DC-A80E-4874-9D91-661E3DCFE903}"/>
                  </a:ext>
                </a:extLst>
              </p:cNvPr>
              <p:cNvSpPr txBox="1"/>
              <p:nvPr/>
            </p:nvSpPr>
            <p:spPr>
              <a:xfrm>
                <a:off x="344614" y="4014266"/>
                <a:ext cx="10163307" cy="486095"/>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其中</a:t>
                </a:r>
                <a14:m>
                  <m:oMath xmlns:m="http://schemas.openxmlformats.org/officeDocument/2006/math">
                    <m:sSubSup>
                      <m:sSubSupPr>
                        <m:ctrlPr>
                          <a:rPr lang="en-US" altLang="zh-CN" sz="1600" i="1" smtClean="0">
                            <a:latin typeface="Cambria Math" panose="02040503050406030204" pitchFamily="18" charset="0"/>
                            <a:ea typeface="Cambria Math" panose="02040503050406030204" pitchFamily="18" charset="0"/>
                          </a:rPr>
                        </m:ctrlPr>
                      </m:sSubSupPr>
                      <m:e>
                        <m:r>
                          <a:rPr lang="en-US" altLang="zh-CN" sz="1600" b="0" i="1" smtClean="0">
                            <a:latin typeface="Cambria Math" panose="02040503050406030204" pitchFamily="18" charset="0"/>
                            <a:ea typeface="Cambria Math" panose="02040503050406030204" pitchFamily="18" charset="0"/>
                          </a:rPr>
                          <m:t>𝑋</m:t>
                        </m:r>
                      </m:e>
                      <m:sub>
                        <m:r>
                          <a:rPr lang="en-US" altLang="zh-CN" sz="1600" b="0" i="1" smtClean="0">
                            <a:latin typeface="Cambria Math" panose="02040503050406030204" pitchFamily="18" charset="0"/>
                            <a:ea typeface="Cambria Math" panose="02040503050406030204" pitchFamily="18" charset="0"/>
                          </a:rPr>
                          <m:t>𝐽</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𝑡</m:t>
                        </m:r>
                      </m:sub>
                      <m:sup>
                        <m:r>
                          <a:rPr lang="en-US" altLang="zh-CN" sz="1600" b="0" i="1" smtClean="0">
                            <a:latin typeface="Cambria Math" panose="02040503050406030204" pitchFamily="18" charset="0"/>
                            <a:ea typeface="Cambria Math" panose="02040503050406030204" pitchFamily="18" charset="0"/>
                          </a:rPr>
                          <m:t>𝑖</m:t>
                        </m:r>
                      </m:sup>
                    </m:sSubSup>
                  </m:oMath>
                </a14:m>
                <a:r>
                  <a:rPr lang="zh-CN" altLang="en-US" sz="1600" dirty="0">
                    <a:latin typeface="微软雅黑" panose="020B0503020204020204" pitchFamily="34" charset="-122"/>
                    <a:ea typeface="微软雅黑" panose="020B0503020204020204" pitchFamily="34" charset="-122"/>
                  </a:rPr>
                  <a:t>为虚拟变量，在时刻</a:t>
                </a:r>
                <a:r>
                  <a:rPr lang="en-US" altLang="zh-CN" sz="1600" dirty="0">
                    <a:latin typeface="微软雅黑" panose="020B0503020204020204" pitchFamily="34" charset="-122"/>
                    <a:ea typeface="微软雅黑" panose="020B0503020204020204" pitchFamily="34" charset="-122"/>
                  </a:rPr>
                  <a:t>t</a:t>
                </a:r>
                <a:r>
                  <a:rPr lang="zh-CN" altLang="en-US" sz="1600" dirty="0">
                    <a:latin typeface="微软雅黑" panose="020B0503020204020204" pitchFamily="34" charset="-122"/>
                    <a:ea typeface="微软雅黑" panose="020B0503020204020204" pitchFamily="34" charset="-122"/>
                  </a:rPr>
                  <a:t>，若基金 </a:t>
                </a:r>
                <a:r>
                  <a:rPr lang="en-US" altLang="zh-CN" sz="1600" dirty="0">
                    <a:latin typeface="微软雅黑" panose="020B0503020204020204" pitchFamily="34" charset="-122"/>
                    <a:ea typeface="微软雅黑" panose="020B0503020204020204" pitchFamily="34" charset="-122"/>
                  </a:rPr>
                  <a:t>J </a:t>
                </a:r>
                <a:r>
                  <a:rPr lang="zh-CN" altLang="en-US" sz="1600" dirty="0">
                    <a:latin typeface="微软雅黑" panose="020B0503020204020204" pitchFamily="34" charset="-122"/>
                    <a:ea typeface="微软雅黑" panose="020B0503020204020204" pitchFamily="34" charset="-122"/>
                  </a:rPr>
                  <a:t>首次买入股票 </a:t>
                </a:r>
                <a:r>
                  <a:rPr lang="en-US" altLang="zh-CN" sz="1600" dirty="0">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a:t>
                </a:r>
                <a:r>
                  <a:rPr lang="en-US" altLang="zh-CN" sz="1600" dirty="0">
                    <a:ea typeface="Cambria Math" panose="02040503050406030204" pitchFamily="18" charset="0"/>
                  </a:rPr>
                  <a:t> </a:t>
                </a:r>
                <a14:m>
                  <m:oMath xmlns:m="http://schemas.openxmlformats.org/officeDocument/2006/math">
                    <m:sSubSup>
                      <m:sSubSupPr>
                        <m:ctrlPr>
                          <a:rPr lang="en-US" altLang="zh-CN" sz="1600" i="1">
                            <a:latin typeface="Cambria Math" panose="02040503050406030204" pitchFamily="18" charset="0"/>
                            <a:ea typeface="Cambria Math" panose="02040503050406030204" pitchFamily="18" charset="0"/>
                          </a:rPr>
                        </m:ctrlPr>
                      </m:sSubSupPr>
                      <m:e>
                        <m:r>
                          <a:rPr lang="en-US" altLang="zh-CN" sz="1600" i="1">
                            <a:latin typeface="Cambria Math" panose="02040503050406030204" pitchFamily="18" charset="0"/>
                            <a:ea typeface="Cambria Math" panose="02040503050406030204" pitchFamily="18" charset="0"/>
                          </a:rPr>
                          <m:t>𝑋</m:t>
                        </m:r>
                      </m:e>
                      <m:sub>
                        <m:r>
                          <a:rPr lang="en-US" altLang="zh-CN" sz="1600" i="1">
                            <a:latin typeface="Cambria Math" panose="02040503050406030204" pitchFamily="18" charset="0"/>
                            <a:ea typeface="Cambria Math" panose="02040503050406030204" pitchFamily="18" charset="0"/>
                          </a:rPr>
                          <m:t>𝐽</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sub>
                      <m:sup>
                        <m:r>
                          <a:rPr lang="en-US" altLang="zh-CN" sz="1600" i="1">
                            <a:latin typeface="Cambria Math" panose="02040503050406030204" pitchFamily="18" charset="0"/>
                            <a:ea typeface="Cambria Math" panose="02040503050406030204" pitchFamily="18" charset="0"/>
                          </a:rPr>
                          <m:t>𝑖</m:t>
                        </m:r>
                      </m:sup>
                    </m:sSubSup>
                    <m:r>
                      <a:rPr lang="en-US" altLang="zh-CN" sz="1600" b="0" i="1" smtClean="0">
                        <a:latin typeface="Cambria Math" panose="02040503050406030204" pitchFamily="18" charset="0"/>
                        <a:ea typeface="Cambria Math" panose="02040503050406030204" pitchFamily="18" charset="0"/>
                      </a:rPr>
                      <m:t>=1</m:t>
                    </m:r>
                    <m:r>
                      <a:rPr lang="en-US" altLang="zh-CN" sz="1600" i="1">
                        <a:latin typeface="Cambria Math" panose="02040503050406030204" pitchFamily="18" charset="0"/>
                        <a:ea typeface="Cambria Math" panose="02040503050406030204" pitchFamily="18" charset="0"/>
                      </a:rPr>
                      <m:t> </m:t>
                    </m:r>
                  </m:oMath>
                </a14:m>
                <a:r>
                  <a:rPr lang="zh-CN" altLang="en-US" sz="1600" dirty="0">
                    <a:latin typeface="微软雅黑" panose="020B0503020204020204" pitchFamily="34" charset="-122"/>
                    <a:ea typeface="微软雅黑" panose="020B0503020204020204" pitchFamily="34" charset="-122"/>
                  </a:rPr>
                  <a:t>；否则，它为 </a:t>
                </a:r>
                <a:r>
                  <a:rPr lang="en-US" altLang="zh-CN" sz="1600" dirty="0">
                    <a:latin typeface="微软雅黑" panose="020B0503020204020204" pitchFamily="34" charset="-122"/>
                    <a:ea typeface="微软雅黑" panose="020B0503020204020204" pitchFamily="34" charset="-122"/>
                  </a:rPr>
                  <a:t>0.</a:t>
                </a:r>
              </a:p>
            </p:txBody>
          </p:sp>
        </mc:Choice>
        <mc:Fallback xmlns="">
          <p:sp>
            <p:nvSpPr>
              <p:cNvPr id="19" name="文本框 18">
                <a:extLst>
                  <a:ext uri="{FF2B5EF4-FFF2-40B4-BE49-F238E27FC236}">
                    <a16:creationId xmlns:a16="http://schemas.microsoft.com/office/drawing/2014/main" id="{71D5C0DC-A80E-4874-9D91-661E3DCFE903}"/>
                  </a:ext>
                </a:extLst>
              </p:cNvPr>
              <p:cNvSpPr txBox="1">
                <a:spLocks noRot="1" noChangeAspect="1" noMove="1" noResize="1" noEditPoints="1" noAdjustHandles="1" noChangeArrowheads="1" noChangeShapeType="1" noTextEdit="1"/>
              </p:cNvSpPr>
              <p:nvPr/>
            </p:nvSpPr>
            <p:spPr>
              <a:xfrm>
                <a:off x="344614" y="4014266"/>
                <a:ext cx="10163307" cy="486095"/>
              </a:xfrm>
              <a:prstGeom prst="rect">
                <a:avLst/>
              </a:prstGeom>
              <a:blipFill>
                <a:blip r:embed="rId5"/>
                <a:stretch>
                  <a:fillRect b="-113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48FC1BA6-4C24-4DA3-9C8F-19F46619A4A0}"/>
                  </a:ext>
                </a:extLst>
              </p:cNvPr>
              <p:cNvSpPr txBox="1"/>
              <p:nvPr/>
            </p:nvSpPr>
            <p:spPr>
              <a:xfrm>
                <a:off x="344614" y="1363148"/>
                <a:ext cx="10163307" cy="944810"/>
              </a:xfrm>
              <a:prstGeom prst="rect">
                <a:avLst/>
              </a:prstGeom>
              <a:noFill/>
            </p:spPr>
            <p:txBody>
              <a:bodyPr wrap="square" rtlCol="0">
                <a:spAutoFit/>
              </a:bodyPr>
              <a:lstStyle/>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模型</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m:rPr>
                              <m:sty m:val="p"/>
                            </m:rPr>
                            <a:rPr lang="en-US" altLang="zh-CN" i="1">
                              <a:latin typeface="Cambria Math" panose="02040503050406030204" pitchFamily="18" charset="0"/>
                              <a:ea typeface="Cambria Math" panose="02040503050406030204" pitchFamily="18" charset="0"/>
                            </a:rPr>
                            <m:t>y</m:t>
                          </m:r>
                        </m:e>
                        <m:sub>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𝛼</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𝑅</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zh-CN" altLang="en-US" b="0" i="1" smtClean="0">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21" name="文本框 20">
                <a:extLst>
                  <a:ext uri="{FF2B5EF4-FFF2-40B4-BE49-F238E27FC236}">
                    <a16:creationId xmlns:a16="http://schemas.microsoft.com/office/drawing/2014/main" id="{48FC1BA6-4C24-4DA3-9C8F-19F46619A4A0}"/>
                  </a:ext>
                </a:extLst>
              </p:cNvPr>
              <p:cNvSpPr txBox="1">
                <a:spLocks noRot="1" noChangeAspect="1" noMove="1" noResize="1" noEditPoints="1" noAdjustHandles="1" noChangeArrowheads="1" noChangeShapeType="1" noTextEdit="1"/>
              </p:cNvSpPr>
              <p:nvPr/>
            </p:nvSpPr>
            <p:spPr>
              <a:xfrm>
                <a:off x="344614" y="1363148"/>
                <a:ext cx="10163307" cy="9448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79F3627A-0C15-4370-A0D6-B1C5533AA3D5}"/>
                  </a:ext>
                </a:extLst>
              </p:cNvPr>
              <p:cNvSpPr txBox="1"/>
              <p:nvPr/>
            </p:nvSpPr>
            <p:spPr>
              <a:xfrm>
                <a:off x="344614" y="4816620"/>
                <a:ext cx="10163307" cy="787523"/>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若基金网络对已持有和首次买入股票两种行为的影响存在差异，</a:t>
                </a:r>
                <a14:m>
                  <m:oMath xmlns:m="http://schemas.openxmlformats.org/officeDocument/2006/math">
                    <m:sSub>
                      <m:sSubPr>
                        <m:ctrlPr>
                          <a:rPr lang="en-US" altLang="zh-CN" sz="1600" b="0" i="1" smtClean="0">
                            <a:latin typeface="Cambria Math" panose="02040503050406030204" pitchFamily="18" charset="0"/>
                            <a:ea typeface="Cambria Math" panose="02040503050406030204" pitchFamily="18" charset="0"/>
                          </a:rPr>
                        </m:ctrlPr>
                      </m:sSubPr>
                      <m:e>
                        <m:r>
                          <a:rPr lang="zh-CN" altLang="en-US" sz="1600" b="0" i="1" smtClean="0">
                            <a:latin typeface="Cambria Math" panose="02040503050406030204" pitchFamily="18" charset="0"/>
                            <a:ea typeface="Cambria Math" panose="02040503050406030204" pitchFamily="18" charset="0"/>
                          </a:rPr>
                          <m:t>𝛽</m:t>
                        </m:r>
                      </m:e>
                      <m:sub>
                        <m:r>
                          <a:rPr lang="en-US" altLang="zh-CN" sz="1600" i="1">
                            <a:latin typeface="Cambria Math" panose="02040503050406030204" pitchFamily="18" charset="0"/>
                            <a:ea typeface="Cambria Math" panose="02040503050406030204" pitchFamily="18" charset="0"/>
                          </a:rPr>
                          <m:t>2</m:t>
                        </m:r>
                      </m:sub>
                    </m:sSub>
                  </m:oMath>
                </a14:m>
                <a:r>
                  <a:rPr lang="zh-CN" altLang="en-US" sz="1600" dirty="0">
                    <a:latin typeface="微软雅黑" panose="020B0503020204020204" pitchFamily="34" charset="-122"/>
                    <a:ea typeface="微软雅黑" panose="020B0503020204020204" pitchFamily="34" charset="-122"/>
                  </a:rPr>
                  <a:t>应显著大于或小于</a:t>
                </a:r>
                <a:r>
                  <a:rPr lang="en-US" altLang="zh-CN" sz="1600" dirty="0">
                    <a:latin typeface="微软雅黑" panose="020B0503020204020204" pitchFamily="34" charset="-122"/>
                    <a:ea typeface="微软雅黑" panose="020B0503020204020204" pitchFamily="34" charset="-122"/>
                  </a:rPr>
                  <a:t>0. </a:t>
                </a:r>
                <a:r>
                  <a:rPr lang="zh-CN" altLang="en-US" sz="160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1600" i="1">
                            <a:latin typeface="Cambria Math" panose="02040503050406030204" pitchFamily="18" charset="0"/>
                            <a:ea typeface="Cambria Math" panose="02040503050406030204" pitchFamily="18" charset="0"/>
                          </a:rPr>
                        </m:ctrlPr>
                      </m:sSubPr>
                      <m:e>
                        <m:r>
                          <a:rPr lang="zh-CN" altLang="en-US" sz="1600" i="1">
                            <a:latin typeface="Cambria Math" panose="02040503050406030204" pitchFamily="18" charset="0"/>
                            <a:ea typeface="Cambria Math" panose="02040503050406030204" pitchFamily="18" charset="0"/>
                          </a:rPr>
                          <m:t>𝛽</m:t>
                        </m:r>
                      </m:e>
                      <m:sub>
                        <m:r>
                          <a:rPr lang="en-US" altLang="zh-CN" sz="1600" i="1">
                            <a:latin typeface="Cambria Math" panose="02040503050406030204" pitchFamily="18" charset="0"/>
                            <a:ea typeface="Cambria Math" panose="02040503050406030204" pitchFamily="18" charset="0"/>
                          </a:rPr>
                          <m:t>1</m:t>
                        </m:r>
                      </m:sub>
                    </m:sSub>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zh-CN" altLang="en-US" sz="1600" i="1">
                            <a:latin typeface="Cambria Math" panose="02040503050406030204" pitchFamily="18" charset="0"/>
                            <a:ea typeface="Cambria Math" panose="02040503050406030204" pitchFamily="18" charset="0"/>
                          </a:rPr>
                          <m:t>𝛽</m:t>
                        </m:r>
                      </m:e>
                      <m:sub>
                        <m:r>
                          <a:rPr lang="en-US" altLang="zh-CN" sz="1600" i="1">
                            <a:latin typeface="Cambria Math" panose="02040503050406030204" pitchFamily="18" charset="0"/>
                            <a:ea typeface="Cambria Math" panose="02040503050406030204" pitchFamily="18" charset="0"/>
                          </a:rPr>
                          <m:t>2</m:t>
                        </m:r>
                      </m:sub>
                    </m:sSub>
                  </m:oMath>
                </a14:m>
                <a:r>
                  <a:rPr lang="zh-CN" altLang="en-US" sz="1600" dirty="0">
                    <a:latin typeface="微软雅黑" panose="020B0503020204020204" pitchFamily="34" charset="-122"/>
                    <a:ea typeface="微软雅黑" panose="020B0503020204020204" pitchFamily="34" charset="-122"/>
                  </a:rPr>
                  <a:t>和</a:t>
                </a:r>
                <a:r>
                  <a:rPr lang="en-US" altLang="zh-CN" sz="1600" dirty="0">
                    <a:ea typeface="Cambria Math" panose="02040503050406030204" pitchFamily="18" charset="0"/>
                  </a:rPr>
                  <a:t> </a:t>
                </a:r>
                <a14:m>
                  <m:oMath xmlns:m="http://schemas.openxmlformats.org/officeDocument/2006/math">
                    <m:sSub>
                      <m:sSubPr>
                        <m:ctrlPr>
                          <a:rPr lang="en-US" altLang="zh-CN" sz="1600" i="1">
                            <a:latin typeface="Cambria Math" panose="02040503050406030204" pitchFamily="18" charset="0"/>
                            <a:ea typeface="Cambria Math" panose="02040503050406030204" pitchFamily="18" charset="0"/>
                          </a:rPr>
                        </m:ctrlPr>
                      </m:sSubPr>
                      <m:e>
                        <m:r>
                          <a:rPr lang="zh-CN" altLang="en-US" sz="1600" i="1">
                            <a:latin typeface="Cambria Math" panose="02040503050406030204" pitchFamily="18" charset="0"/>
                            <a:ea typeface="Cambria Math" panose="02040503050406030204" pitchFamily="18" charset="0"/>
                          </a:rPr>
                          <m:t>𝛽</m:t>
                        </m:r>
                      </m:e>
                      <m:sub>
                        <m:r>
                          <a:rPr lang="en-US" altLang="zh-CN" sz="1600" i="1">
                            <a:latin typeface="Cambria Math" panose="02040503050406030204" pitchFamily="18" charset="0"/>
                            <a:ea typeface="Cambria Math" panose="02040503050406030204" pitchFamily="18" charset="0"/>
                          </a:rPr>
                          <m:t>1</m:t>
                        </m:r>
                      </m:sub>
                    </m:sSub>
                    <m:r>
                      <a:rPr lang="en-US" altLang="zh-CN" sz="1600" i="1">
                        <a:latin typeface="Cambria Math" panose="02040503050406030204" pitchFamily="18" charset="0"/>
                        <a:ea typeface="Cambria Math" panose="02040503050406030204" pitchFamily="18" charset="0"/>
                      </a:rPr>
                      <m:t> </m:t>
                    </m:r>
                  </m:oMath>
                </a14:m>
                <a:r>
                  <a:rPr lang="zh-CN" altLang="en-US" sz="1600" dirty="0">
                    <a:latin typeface="微软雅黑" panose="020B0503020204020204" pitchFamily="34" charset="-122"/>
                    <a:ea typeface="微软雅黑" panose="020B0503020204020204" pitchFamily="34" charset="-122"/>
                  </a:rPr>
                  <a:t>比较大小）</a:t>
                </a:r>
                <a:endParaRPr lang="en-US" altLang="zh-CN" sz="1600" dirty="0">
                  <a:latin typeface="微软雅黑" panose="020B0503020204020204" pitchFamily="34" charset="-122"/>
                  <a:ea typeface="微软雅黑" panose="020B0503020204020204" pitchFamily="34" charset="-122"/>
                </a:endParaRPr>
              </a:p>
            </p:txBody>
          </p:sp>
        </mc:Choice>
        <mc:Fallback>
          <p:sp>
            <p:nvSpPr>
              <p:cNvPr id="22" name="文本框 21">
                <a:extLst>
                  <a:ext uri="{FF2B5EF4-FFF2-40B4-BE49-F238E27FC236}">
                    <a16:creationId xmlns:a16="http://schemas.microsoft.com/office/drawing/2014/main" id="{79F3627A-0C15-4370-A0D6-B1C5533AA3D5}"/>
                  </a:ext>
                </a:extLst>
              </p:cNvPr>
              <p:cNvSpPr txBox="1">
                <a:spLocks noRot="1" noChangeAspect="1" noMove="1" noResize="1" noEditPoints="1" noAdjustHandles="1" noChangeArrowheads="1" noChangeShapeType="1" noTextEdit="1"/>
              </p:cNvSpPr>
              <p:nvPr/>
            </p:nvSpPr>
            <p:spPr>
              <a:xfrm>
                <a:off x="344614" y="4816620"/>
                <a:ext cx="10163307" cy="787523"/>
              </a:xfrm>
              <a:prstGeom prst="rect">
                <a:avLst/>
              </a:prstGeom>
              <a:blipFill>
                <a:blip r:embed="rId7"/>
                <a:stretch>
                  <a:fillRect b="-93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9661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网络存在性</a:t>
            </a: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3"/>
          <a:stretch>
            <a:fillRect/>
          </a:stretch>
        </p:blipFill>
        <p:spPr>
          <a:xfrm>
            <a:off x="10196052" y="-2071"/>
            <a:ext cx="1995948" cy="598112"/>
          </a:xfrm>
          <a:prstGeom prst="rect">
            <a:avLst/>
          </a:prstGeom>
        </p:spPr>
      </p:pic>
      <p:sp>
        <p:nvSpPr>
          <p:cNvPr id="16" name="矩形: 圆角 15">
            <a:extLst>
              <a:ext uri="{FF2B5EF4-FFF2-40B4-BE49-F238E27FC236}">
                <a16:creationId xmlns:a16="http://schemas.microsoft.com/office/drawing/2014/main" id="{47766625-C170-4CC4-8FF1-F8E6ED2EA604}"/>
              </a:ext>
            </a:extLst>
          </p:cNvPr>
          <p:cNvSpPr/>
          <p:nvPr/>
        </p:nvSpPr>
        <p:spPr>
          <a:xfrm>
            <a:off x="803481" y="945190"/>
            <a:ext cx="5292519" cy="3072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latin typeface="微软雅黑" panose="020B0503020204020204" pitchFamily="34" charset="-122"/>
                <a:ea typeface="微软雅黑" panose="020B0503020204020204" pitchFamily="34" charset="-122"/>
              </a:rPr>
              <a:t>回归结果</a:t>
            </a:r>
          </a:p>
        </p:txBody>
      </p:sp>
      <p:sp>
        <p:nvSpPr>
          <p:cNvPr id="4" name="灯片编号占位符 3">
            <a:extLst>
              <a:ext uri="{FF2B5EF4-FFF2-40B4-BE49-F238E27FC236}">
                <a16:creationId xmlns:a16="http://schemas.microsoft.com/office/drawing/2014/main" id="{68307978-4E59-4EB2-B268-641D06F9FF9C}"/>
              </a:ext>
            </a:extLst>
          </p:cNvPr>
          <p:cNvSpPr>
            <a:spLocks noGrp="1"/>
          </p:cNvSpPr>
          <p:nvPr>
            <p:ph type="sldNum" sz="quarter" idx="12"/>
          </p:nvPr>
        </p:nvSpPr>
        <p:spPr/>
        <p:txBody>
          <a:bodyPr/>
          <a:lstStyle/>
          <a:p>
            <a:fld id="{94ACAC3A-89D2-41A8-AABE-12105CD8611B}" type="slidenum">
              <a:rPr lang="zh-CN" altLang="en-US" smtClean="0"/>
              <a:t>11</a:t>
            </a:fld>
            <a:endParaRPr lang="zh-CN" altLang="en-US"/>
          </a:p>
        </p:txBody>
      </p:sp>
      <mc:AlternateContent xmlns:mc="http://schemas.openxmlformats.org/markup-compatibility/2006" xmlns:a14="http://schemas.microsoft.com/office/drawing/2010/main">
        <mc:Choice Requires="a14">
          <p:graphicFrame>
            <p:nvGraphicFramePr>
              <p:cNvPr id="10" name="Table 8">
                <a:extLst>
                  <a:ext uri="{FF2B5EF4-FFF2-40B4-BE49-F238E27FC236}">
                    <a16:creationId xmlns:a16="http://schemas.microsoft.com/office/drawing/2014/main" id="{0CDD888E-4275-4310-BF0D-06212138BD94}"/>
                  </a:ext>
                </a:extLst>
              </p:cNvPr>
              <p:cNvGraphicFramePr>
                <a:graphicFrameLocks noGrp="1"/>
              </p:cNvGraphicFramePr>
              <p:nvPr>
                <p:extLst>
                  <p:ext uri="{D42A27DB-BD31-4B8C-83A1-F6EECF244321}">
                    <p14:modId xmlns:p14="http://schemas.microsoft.com/office/powerpoint/2010/main" val="2381466368"/>
                  </p:ext>
                </p:extLst>
              </p:nvPr>
            </p:nvGraphicFramePr>
            <p:xfrm>
              <a:off x="695325" y="1787320"/>
              <a:ext cx="10550320" cy="1320315"/>
            </p:xfrm>
            <a:graphic>
              <a:graphicData uri="http://schemas.openxmlformats.org/drawingml/2006/table">
                <a:tbl>
                  <a:tblPr>
                    <a:tableStyleId>{5C22544A-7EE6-4342-B048-85BDC9FD1C3A}</a:tableStyleId>
                  </a:tblPr>
                  <a:tblGrid>
                    <a:gridCol w="2110064">
                      <a:extLst>
                        <a:ext uri="{9D8B030D-6E8A-4147-A177-3AD203B41FA5}">
                          <a16:colId xmlns:a16="http://schemas.microsoft.com/office/drawing/2014/main" val="536774374"/>
                        </a:ext>
                      </a:extLst>
                    </a:gridCol>
                    <a:gridCol w="2110064">
                      <a:extLst>
                        <a:ext uri="{9D8B030D-6E8A-4147-A177-3AD203B41FA5}">
                          <a16:colId xmlns:a16="http://schemas.microsoft.com/office/drawing/2014/main" val="3590856176"/>
                        </a:ext>
                      </a:extLst>
                    </a:gridCol>
                    <a:gridCol w="2110064">
                      <a:extLst>
                        <a:ext uri="{9D8B030D-6E8A-4147-A177-3AD203B41FA5}">
                          <a16:colId xmlns:a16="http://schemas.microsoft.com/office/drawing/2014/main" val="3126419566"/>
                        </a:ext>
                      </a:extLst>
                    </a:gridCol>
                    <a:gridCol w="2110064">
                      <a:extLst>
                        <a:ext uri="{9D8B030D-6E8A-4147-A177-3AD203B41FA5}">
                          <a16:colId xmlns:a16="http://schemas.microsoft.com/office/drawing/2014/main" val="1669153179"/>
                        </a:ext>
                      </a:extLst>
                    </a:gridCol>
                    <a:gridCol w="2110064">
                      <a:extLst>
                        <a:ext uri="{9D8B030D-6E8A-4147-A177-3AD203B41FA5}">
                          <a16:colId xmlns:a16="http://schemas.microsoft.com/office/drawing/2014/main" val="2164336915"/>
                        </a:ext>
                      </a:extLst>
                    </a:gridCol>
                  </a:tblGrid>
                  <a:tr h="461107">
                    <a:tc>
                      <a:txBody>
                        <a:bodyPr/>
                        <a:lstStyle/>
                        <a:p>
                          <a:pPr algn="ctr" fontAlgn="ct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模型</a:t>
                          </a: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1</a:t>
                          </a: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2019</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四季度</a:t>
                          </a: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2020</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一季度</a:t>
                          </a: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2020</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二季度</a:t>
                          </a: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2020</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三季度</a:t>
                          </a:r>
                        </a:p>
                      </a:txBody>
                      <a:tcPr anchor="ctr">
                        <a:solidFill>
                          <a:schemeClr val="accent1">
                            <a:lumMod val="20000"/>
                            <a:lumOff val="80000"/>
                          </a:schemeClr>
                        </a:solidFill>
                      </a:tcPr>
                    </a:tc>
                    <a:extLst>
                      <a:ext uri="{0D108BD9-81ED-4DB2-BD59-A6C34878D82A}">
                        <a16:rowId xmlns:a16="http://schemas.microsoft.com/office/drawing/2014/main" val="4043803478"/>
                      </a:ext>
                    </a:extLst>
                  </a:tr>
                  <a:tr h="429604">
                    <a:tc>
                      <a:txBody>
                        <a:bodyPr/>
                        <a:lstStyle/>
                        <a:p>
                          <a:pPr marL="0" algn="ctr" defTabSz="914400" rtl="0" eaLnBrk="1" fontAlgn="ctr" latinLnBrk="0" hangingPunct="1"/>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ea typeface="Cambria Math" panose="02040503050406030204" pitchFamily="18" charset="0"/>
                                      </a:rPr>
                                    </m:ctrlPr>
                                  </m:sSubPr>
                                  <m:e>
                                    <m:r>
                                      <a:rPr lang="zh-CN" altLang="en-US" sz="2000" b="1" i="1" smtClean="0">
                                        <a:latin typeface="Cambria Math" panose="02040503050406030204" pitchFamily="18" charset="0"/>
                                        <a:ea typeface="Cambria Math" panose="02040503050406030204" pitchFamily="18" charset="0"/>
                                      </a:rPr>
                                      <m:t>𝜷</m:t>
                                    </m:r>
                                  </m:e>
                                  <m:sub>
                                    <m:r>
                                      <a:rPr lang="en-US" altLang="zh-CN" sz="2000" b="1" i="1" smtClean="0">
                                        <a:latin typeface="Cambria Math" panose="02040503050406030204" pitchFamily="18" charset="0"/>
                                        <a:ea typeface="Cambria Math" panose="02040503050406030204" pitchFamily="18" charset="0"/>
                                      </a:rPr>
                                      <m:t>𝟏</m:t>
                                    </m:r>
                                  </m:sub>
                                </m:sSub>
                              </m:oMath>
                            </m:oMathPara>
                          </a14:m>
                          <a:endParaRPr lang="en-US" sz="2000" b="1"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tc>
                    <a:tc>
                      <a:txBody>
                        <a:bodyPr/>
                        <a:lstStyle/>
                        <a:p>
                          <a:pPr marL="0" algn="l" defTabSz="914400" rtl="0" eaLnBrk="1" fontAlgn="ctr" latinLnBrk="0" hangingPunct="1"/>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1.7826</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1.8784</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1.7970</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1.8262</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extLst>
                      <a:ext uri="{0D108BD9-81ED-4DB2-BD59-A6C34878D82A}">
                        <a16:rowId xmlns:a16="http://schemas.microsoft.com/office/drawing/2014/main" val="3271259163"/>
                      </a:ext>
                    </a:extLst>
                  </a:tr>
                  <a:tr h="429604">
                    <a:tc>
                      <a:txBody>
                        <a:bodyPr/>
                        <a:lstStyle/>
                        <a:p>
                          <a:pPr marL="0" algn="ctr" defTabSz="914400" rtl="0" eaLnBrk="1" fontAlgn="ctr" latinLnBrk="0" hangingPunct="1"/>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ea typeface="Cambria Math" panose="02040503050406030204" pitchFamily="18" charset="0"/>
                                      </a:rPr>
                                    </m:ctrlPr>
                                  </m:sSubPr>
                                  <m:e>
                                    <m:r>
                                      <a:rPr lang="zh-CN" altLang="en-US" sz="2000" b="1" i="1" smtClean="0">
                                        <a:latin typeface="Cambria Math" panose="02040503050406030204" pitchFamily="18" charset="0"/>
                                        <a:ea typeface="Cambria Math" panose="02040503050406030204" pitchFamily="18" charset="0"/>
                                      </a:rPr>
                                      <m:t>𝜷</m:t>
                                    </m:r>
                                  </m:e>
                                  <m:sub>
                                    <m:r>
                                      <a:rPr lang="en-US" altLang="zh-CN" sz="2000" b="1" i="1" smtClean="0">
                                        <a:latin typeface="Cambria Math" panose="02040503050406030204" pitchFamily="18" charset="0"/>
                                        <a:ea typeface="Cambria Math" panose="02040503050406030204" pitchFamily="18" charset="0"/>
                                      </a:rPr>
                                      <m:t>𝟐</m:t>
                                    </m:r>
                                  </m:sub>
                                </m:sSub>
                              </m:oMath>
                            </m:oMathPara>
                          </a14:m>
                          <a:endParaRPr lang="zh-CN" altLang="en-US" sz="2000" b="1"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tc>
                    <a:tc>
                      <a:txBody>
                        <a:bodyPr/>
                        <a:lstStyle/>
                        <a:p>
                          <a:pPr marL="0" algn="l" defTabSz="914400" rtl="0" eaLnBrk="1" fontAlgn="ctr" latinLnBrk="0" hangingPunct="1"/>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1.2870</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2.2178</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0.1360</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1.4300</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extLst>
                      <a:ext uri="{0D108BD9-81ED-4DB2-BD59-A6C34878D82A}">
                        <a16:rowId xmlns:a16="http://schemas.microsoft.com/office/drawing/2014/main" val="4005790743"/>
                      </a:ext>
                    </a:extLst>
                  </a:tr>
                </a:tbl>
              </a:graphicData>
            </a:graphic>
          </p:graphicFrame>
        </mc:Choice>
        <mc:Fallback xmlns="">
          <p:graphicFrame>
            <p:nvGraphicFramePr>
              <p:cNvPr id="10" name="Table 8">
                <a:extLst>
                  <a:ext uri="{FF2B5EF4-FFF2-40B4-BE49-F238E27FC236}">
                    <a16:creationId xmlns:a16="http://schemas.microsoft.com/office/drawing/2014/main" id="{0CDD888E-4275-4310-BF0D-06212138BD94}"/>
                  </a:ext>
                </a:extLst>
              </p:cNvPr>
              <p:cNvGraphicFramePr>
                <a:graphicFrameLocks noGrp="1"/>
              </p:cNvGraphicFramePr>
              <p:nvPr>
                <p:extLst>
                  <p:ext uri="{D42A27DB-BD31-4B8C-83A1-F6EECF244321}">
                    <p14:modId xmlns:p14="http://schemas.microsoft.com/office/powerpoint/2010/main" val="2381466368"/>
                  </p:ext>
                </p:extLst>
              </p:nvPr>
            </p:nvGraphicFramePr>
            <p:xfrm>
              <a:off x="695325" y="1787320"/>
              <a:ext cx="10550320" cy="1320315"/>
            </p:xfrm>
            <a:graphic>
              <a:graphicData uri="http://schemas.openxmlformats.org/drawingml/2006/table">
                <a:tbl>
                  <a:tblPr>
                    <a:tableStyleId>{5C22544A-7EE6-4342-B048-85BDC9FD1C3A}</a:tableStyleId>
                  </a:tblPr>
                  <a:tblGrid>
                    <a:gridCol w="2110064">
                      <a:extLst>
                        <a:ext uri="{9D8B030D-6E8A-4147-A177-3AD203B41FA5}">
                          <a16:colId xmlns:a16="http://schemas.microsoft.com/office/drawing/2014/main" val="536774374"/>
                        </a:ext>
                      </a:extLst>
                    </a:gridCol>
                    <a:gridCol w="2110064">
                      <a:extLst>
                        <a:ext uri="{9D8B030D-6E8A-4147-A177-3AD203B41FA5}">
                          <a16:colId xmlns:a16="http://schemas.microsoft.com/office/drawing/2014/main" val="3590856176"/>
                        </a:ext>
                      </a:extLst>
                    </a:gridCol>
                    <a:gridCol w="2110064">
                      <a:extLst>
                        <a:ext uri="{9D8B030D-6E8A-4147-A177-3AD203B41FA5}">
                          <a16:colId xmlns:a16="http://schemas.microsoft.com/office/drawing/2014/main" val="3126419566"/>
                        </a:ext>
                      </a:extLst>
                    </a:gridCol>
                    <a:gridCol w="2110064">
                      <a:extLst>
                        <a:ext uri="{9D8B030D-6E8A-4147-A177-3AD203B41FA5}">
                          <a16:colId xmlns:a16="http://schemas.microsoft.com/office/drawing/2014/main" val="1669153179"/>
                        </a:ext>
                      </a:extLst>
                    </a:gridCol>
                    <a:gridCol w="2110064">
                      <a:extLst>
                        <a:ext uri="{9D8B030D-6E8A-4147-A177-3AD203B41FA5}">
                          <a16:colId xmlns:a16="http://schemas.microsoft.com/office/drawing/2014/main" val="2164336915"/>
                        </a:ext>
                      </a:extLst>
                    </a:gridCol>
                  </a:tblGrid>
                  <a:tr h="461107">
                    <a:tc>
                      <a:txBody>
                        <a:bodyPr/>
                        <a:lstStyle/>
                        <a:p>
                          <a:pPr algn="ctr" fontAlgn="ct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模型</a:t>
                          </a: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1</a:t>
                          </a: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2019</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四季度</a:t>
                          </a: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2020</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一季度</a:t>
                          </a: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2020</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二季度</a:t>
                          </a: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2020</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三季度</a:t>
                          </a:r>
                        </a:p>
                      </a:txBody>
                      <a:tcPr anchor="ctr">
                        <a:solidFill>
                          <a:schemeClr val="accent1">
                            <a:lumMod val="20000"/>
                            <a:lumOff val="80000"/>
                          </a:schemeClr>
                        </a:solidFill>
                      </a:tcPr>
                    </a:tc>
                    <a:extLst>
                      <a:ext uri="{0D108BD9-81ED-4DB2-BD59-A6C34878D82A}">
                        <a16:rowId xmlns:a16="http://schemas.microsoft.com/office/drawing/2014/main" val="4043803478"/>
                      </a:ext>
                    </a:extLst>
                  </a:tr>
                  <a:tr h="429604">
                    <a:tc>
                      <a:txBody>
                        <a:bodyPr/>
                        <a:lstStyle/>
                        <a:p>
                          <a:endParaRPr lang="zh-CN"/>
                        </a:p>
                      </a:txBody>
                      <a:tcPr marL="4763" marR="4763" marT="4763" marB="0" anchor="ctr">
                        <a:blipFill>
                          <a:blip r:embed="rId4"/>
                          <a:stretch>
                            <a:fillRect l="-289" t="-110000" r="-400867" b="-112857"/>
                          </a:stretch>
                        </a:blipFill>
                      </a:tcPr>
                    </a:tc>
                    <a:tc>
                      <a:txBody>
                        <a:bodyPr/>
                        <a:lstStyle/>
                        <a:p>
                          <a:pPr marL="0" algn="l" defTabSz="914400" rtl="0" eaLnBrk="1" fontAlgn="ctr" latinLnBrk="0" hangingPunct="1"/>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1.7826</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1.8784</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1.7970</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1.8262</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extLst>
                      <a:ext uri="{0D108BD9-81ED-4DB2-BD59-A6C34878D82A}">
                        <a16:rowId xmlns:a16="http://schemas.microsoft.com/office/drawing/2014/main" val="3271259163"/>
                      </a:ext>
                    </a:extLst>
                  </a:tr>
                  <a:tr h="429604">
                    <a:tc>
                      <a:txBody>
                        <a:bodyPr/>
                        <a:lstStyle/>
                        <a:p>
                          <a:endParaRPr lang="zh-CN"/>
                        </a:p>
                      </a:txBody>
                      <a:tcPr anchor="ctr">
                        <a:blipFill>
                          <a:blip r:embed="rId4"/>
                          <a:stretch>
                            <a:fillRect l="-289" t="-207042" r="-400867" b="-11268"/>
                          </a:stretch>
                        </a:blipFill>
                      </a:tcPr>
                    </a:tc>
                    <a:tc>
                      <a:txBody>
                        <a:bodyPr/>
                        <a:lstStyle/>
                        <a:p>
                          <a:pPr marL="0" algn="l" defTabSz="914400" rtl="0" eaLnBrk="1" fontAlgn="ctr" latinLnBrk="0" hangingPunct="1"/>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1.2870</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2.2178</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0.1360</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1.4300</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extLst>
                      <a:ext uri="{0D108BD9-81ED-4DB2-BD59-A6C34878D82A}">
                        <a16:rowId xmlns:a16="http://schemas.microsoft.com/office/drawing/2014/main" val="4005790743"/>
                      </a:ext>
                    </a:extLst>
                  </a:tr>
                </a:tbl>
              </a:graphicData>
            </a:graphic>
          </p:graphicFrame>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378ED84-A772-4913-A85D-F2DC109BCDAF}"/>
                  </a:ext>
                </a:extLst>
              </p:cNvPr>
              <p:cNvSpPr txBox="1"/>
              <p:nvPr/>
            </p:nvSpPr>
            <p:spPr>
              <a:xfrm>
                <a:off x="344141" y="1205673"/>
                <a:ext cx="10163307" cy="535211"/>
              </a:xfrm>
              <a:prstGeom prst="rect">
                <a:avLst/>
              </a:prstGeom>
              <a:noFill/>
            </p:spPr>
            <p:txBody>
              <a:bodyPr wrap="square" rtlCol="0">
                <a:spAutoFit/>
              </a:bodyPr>
              <a:lstStyle/>
              <a:p>
                <a:pPr lvl="1">
                  <a:lnSpc>
                    <a:spcPct val="150000"/>
                  </a:lnSpc>
                </a:pPr>
                <a:r>
                  <a:rPr lang="zh-CN" altLang="en-US" sz="1600" dirty="0">
                    <a:latin typeface="微软雅黑" panose="020B0503020204020204" pitchFamily="34" charset="-122"/>
                    <a:ea typeface="微软雅黑" panose="020B0503020204020204" pitchFamily="34" charset="-122"/>
                  </a:rPr>
                  <a:t>模型</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m:rPr>
                            <m:sty m:val="p"/>
                          </m:rPr>
                          <a:rPr lang="en-US" altLang="zh-CN" i="1">
                            <a:latin typeface="Cambria Math" panose="02040503050406030204" pitchFamily="18" charset="0"/>
                            <a:ea typeface="Cambria Math" panose="02040503050406030204" pitchFamily="18" charset="0"/>
                          </a:rPr>
                          <m:t>y</m:t>
                        </m:r>
                      </m:e>
                      <m:sub>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𝛼</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𝑅</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zh-CN" altLang="en-US" b="0" i="1" smtClean="0">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1378ED84-A772-4913-A85D-F2DC109BCDAF}"/>
                  </a:ext>
                </a:extLst>
              </p:cNvPr>
              <p:cNvSpPr txBox="1">
                <a:spLocks noRot="1" noChangeAspect="1" noMove="1" noResize="1" noEditPoints="1" noAdjustHandles="1" noChangeArrowheads="1" noChangeShapeType="1" noTextEdit="1"/>
              </p:cNvSpPr>
              <p:nvPr/>
            </p:nvSpPr>
            <p:spPr>
              <a:xfrm>
                <a:off x="344141" y="1205673"/>
                <a:ext cx="10163307" cy="535211"/>
              </a:xfrm>
              <a:prstGeom prst="rect">
                <a:avLst/>
              </a:prstGeom>
              <a:blipFill>
                <a:blip r:embed="rId5"/>
                <a:stretch>
                  <a:fillRect b="-79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3A18D38-1C98-467D-8116-F17B6C505640}"/>
                  </a:ext>
                </a:extLst>
              </p:cNvPr>
              <p:cNvSpPr txBox="1"/>
              <p:nvPr/>
            </p:nvSpPr>
            <p:spPr>
              <a:xfrm>
                <a:off x="344142" y="3257842"/>
                <a:ext cx="10163307" cy="535211"/>
              </a:xfrm>
              <a:prstGeom prst="rect">
                <a:avLst/>
              </a:prstGeom>
              <a:noFill/>
            </p:spPr>
            <p:txBody>
              <a:bodyPr wrap="square" rtlCol="0">
                <a:spAutoFit/>
              </a:bodyPr>
              <a:lstStyle/>
              <a:p>
                <a:pPr lvl="1">
                  <a:lnSpc>
                    <a:spcPct val="150000"/>
                  </a:lnSpc>
                </a:pPr>
                <a:r>
                  <a:rPr lang="zh-CN" altLang="en-US" sz="1600" dirty="0">
                    <a:latin typeface="微软雅黑" panose="020B0503020204020204" pitchFamily="34" charset="-122"/>
                    <a:ea typeface="微软雅黑" panose="020B0503020204020204" pitchFamily="34" charset="-122"/>
                  </a:rPr>
                  <a:t>模型</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m:rPr>
                            <m:sty m:val="p"/>
                          </m:rPr>
                          <a:rPr lang="en-US" altLang="zh-CN" i="1">
                            <a:latin typeface="Cambria Math" panose="02040503050406030204" pitchFamily="18" charset="0"/>
                            <a:ea typeface="Cambria Math" panose="02040503050406030204" pitchFamily="18" charset="0"/>
                          </a:rPr>
                          <m:t>y</m:t>
                        </m:r>
                      </m:e>
                      <m:sub>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𝛼</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2</m:t>
                        </m:r>
                      </m:sub>
                    </m:sSub>
                    <m:sSubSup>
                      <m:sSubSupPr>
                        <m:ctrlPr>
                          <a:rPr lang="en-US" altLang="zh-CN"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𝑋</m:t>
                        </m:r>
                      </m:e>
                      <m:sub>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𝐽</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b>
                      <m:sup>
                        <m:r>
                          <a:rPr lang="en-US" altLang="zh-CN" i="1">
                            <a:latin typeface="Cambria Math" panose="02040503050406030204" pitchFamily="18" charset="0"/>
                            <a:ea typeface="Cambria Math" panose="02040503050406030204" pitchFamily="18" charset="0"/>
                          </a:rPr>
                          <m:t>𝑖</m:t>
                        </m:r>
                      </m:sup>
                    </m:sSubSup>
                    <m:r>
                      <a:rPr lang="en-US" altLang="zh-CN"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𝛽</m:t>
                        </m:r>
                      </m:e>
                      <m:sub>
                        <m:r>
                          <a:rPr lang="en-US" altLang="zh-CN" i="1">
                            <a:latin typeface="Cambria Math" panose="02040503050406030204" pitchFamily="18" charset="0"/>
                            <a:ea typeface="Cambria Math" panose="02040503050406030204" pitchFamily="18" charset="0"/>
                          </a:rPr>
                          <m:t>3</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𝑅</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zh-CN" altLang="en-US" b="0" i="1" smtClean="0">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43A18D38-1C98-467D-8116-F17B6C505640}"/>
                  </a:ext>
                </a:extLst>
              </p:cNvPr>
              <p:cNvSpPr txBox="1">
                <a:spLocks noRot="1" noChangeAspect="1" noMove="1" noResize="1" noEditPoints="1" noAdjustHandles="1" noChangeArrowheads="1" noChangeShapeType="1" noTextEdit="1"/>
              </p:cNvSpPr>
              <p:nvPr/>
            </p:nvSpPr>
            <p:spPr>
              <a:xfrm>
                <a:off x="344142" y="3257842"/>
                <a:ext cx="10163307" cy="535211"/>
              </a:xfrm>
              <a:prstGeom prst="rect">
                <a:avLst/>
              </a:prstGeom>
              <a:blipFill>
                <a:blip r:embed="rId6"/>
                <a:stretch>
                  <a:fillRect b="-79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8">
                <a:extLst>
                  <a:ext uri="{FF2B5EF4-FFF2-40B4-BE49-F238E27FC236}">
                    <a16:creationId xmlns:a16="http://schemas.microsoft.com/office/drawing/2014/main" id="{31BC7E92-CD91-4968-B484-F3E49E27F721}"/>
                  </a:ext>
                </a:extLst>
              </p:cNvPr>
              <p:cNvGraphicFramePr>
                <a:graphicFrameLocks noGrp="1"/>
              </p:cNvGraphicFramePr>
              <p:nvPr>
                <p:extLst>
                  <p:ext uri="{D42A27DB-BD31-4B8C-83A1-F6EECF244321}">
                    <p14:modId xmlns:p14="http://schemas.microsoft.com/office/powerpoint/2010/main" val="2674969642"/>
                  </p:ext>
                </p:extLst>
              </p:nvPr>
            </p:nvGraphicFramePr>
            <p:xfrm>
              <a:off x="695325" y="3867917"/>
              <a:ext cx="10550320" cy="1812984"/>
            </p:xfrm>
            <a:graphic>
              <a:graphicData uri="http://schemas.openxmlformats.org/drawingml/2006/table">
                <a:tbl>
                  <a:tblPr>
                    <a:tableStyleId>{5C22544A-7EE6-4342-B048-85BDC9FD1C3A}</a:tableStyleId>
                  </a:tblPr>
                  <a:tblGrid>
                    <a:gridCol w="2110064">
                      <a:extLst>
                        <a:ext uri="{9D8B030D-6E8A-4147-A177-3AD203B41FA5}">
                          <a16:colId xmlns:a16="http://schemas.microsoft.com/office/drawing/2014/main" val="536774374"/>
                        </a:ext>
                      </a:extLst>
                    </a:gridCol>
                    <a:gridCol w="2110064">
                      <a:extLst>
                        <a:ext uri="{9D8B030D-6E8A-4147-A177-3AD203B41FA5}">
                          <a16:colId xmlns:a16="http://schemas.microsoft.com/office/drawing/2014/main" val="3590856176"/>
                        </a:ext>
                      </a:extLst>
                    </a:gridCol>
                    <a:gridCol w="2110064">
                      <a:extLst>
                        <a:ext uri="{9D8B030D-6E8A-4147-A177-3AD203B41FA5}">
                          <a16:colId xmlns:a16="http://schemas.microsoft.com/office/drawing/2014/main" val="3126419566"/>
                        </a:ext>
                      </a:extLst>
                    </a:gridCol>
                    <a:gridCol w="2110064">
                      <a:extLst>
                        <a:ext uri="{9D8B030D-6E8A-4147-A177-3AD203B41FA5}">
                          <a16:colId xmlns:a16="http://schemas.microsoft.com/office/drawing/2014/main" val="1669153179"/>
                        </a:ext>
                      </a:extLst>
                    </a:gridCol>
                    <a:gridCol w="2110064">
                      <a:extLst>
                        <a:ext uri="{9D8B030D-6E8A-4147-A177-3AD203B41FA5}">
                          <a16:colId xmlns:a16="http://schemas.microsoft.com/office/drawing/2014/main" val="2164336915"/>
                        </a:ext>
                      </a:extLst>
                    </a:gridCol>
                  </a:tblGrid>
                  <a:tr h="477726">
                    <a:tc>
                      <a:txBody>
                        <a:bodyPr/>
                        <a:lstStyle/>
                        <a:p>
                          <a:pPr algn="ctr" fontAlgn="ct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模型</a:t>
                          </a: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1</a:t>
                          </a: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2019</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四季度</a:t>
                          </a: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2020</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一季度</a:t>
                          </a: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2020</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二季度</a:t>
                          </a: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2020</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三季度</a:t>
                          </a:r>
                        </a:p>
                      </a:txBody>
                      <a:tcPr anchor="ctr">
                        <a:solidFill>
                          <a:schemeClr val="accent1">
                            <a:lumMod val="20000"/>
                            <a:lumOff val="80000"/>
                          </a:schemeClr>
                        </a:solidFill>
                      </a:tcPr>
                    </a:tc>
                    <a:extLst>
                      <a:ext uri="{0D108BD9-81ED-4DB2-BD59-A6C34878D82A}">
                        <a16:rowId xmlns:a16="http://schemas.microsoft.com/office/drawing/2014/main" val="4043803478"/>
                      </a:ext>
                    </a:extLst>
                  </a:tr>
                  <a:tr h="445086">
                    <a:tc>
                      <a:txBody>
                        <a:bodyPr/>
                        <a:lstStyle/>
                        <a:p>
                          <a:pPr marL="0" algn="ctr" defTabSz="914400" rtl="0" eaLnBrk="1" fontAlgn="ctr" latinLnBrk="0" hangingPunct="1"/>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ea typeface="Cambria Math" panose="02040503050406030204" pitchFamily="18" charset="0"/>
                                      </a:rPr>
                                    </m:ctrlPr>
                                  </m:sSubPr>
                                  <m:e>
                                    <m:r>
                                      <a:rPr lang="zh-CN" altLang="en-US" sz="2000" b="1" i="1" smtClean="0">
                                        <a:latin typeface="Cambria Math" panose="02040503050406030204" pitchFamily="18" charset="0"/>
                                        <a:ea typeface="Cambria Math" panose="02040503050406030204" pitchFamily="18" charset="0"/>
                                      </a:rPr>
                                      <m:t>𝜷</m:t>
                                    </m:r>
                                  </m:e>
                                  <m:sub>
                                    <m:r>
                                      <a:rPr lang="en-US" altLang="zh-CN" sz="2000" b="1" i="1" smtClean="0">
                                        <a:latin typeface="Cambria Math" panose="02040503050406030204" pitchFamily="18" charset="0"/>
                                        <a:ea typeface="Cambria Math" panose="02040503050406030204" pitchFamily="18" charset="0"/>
                                      </a:rPr>
                                      <m:t>𝟏</m:t>
                                    </m:r>
                                  </m:sub>
                                </m:sSub>
                              </m:oMath>
                            </m:oMathPara>
                          </a14:m>
                          <a:endParaRPr lang="en-US" sz="2000" b="1"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tc>
                    <a:tc>
                      <a:txBody>
                        <a:bodyPr/>
                        <a:lstStyle/>
                        <a:p>
                          <a:pPr marL="0" algn="l" defTabSz="914400" rtl="0" eaLnBrk="1" fontAlgn="ctr" latinLnBrk="0" hangingPunct="1"/>
                          <a:r>
                            <a:rPr 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0.792</a:t>
                          </a: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5</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0.9278</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0.8683</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0.7538</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extLst>
                      <a:ext uri="{0D108BD9-81ED-4DB2-BD59-A6C34878D82A}">
                        <a16:rowId xmlns:a16="http://schemas.microsoft.com/office/drawing/2014/main" val="3271259163"/>
                      </a:ext>
                    </a:extLst>
                  </a:tr>
                  <a:tr h="445086">
                    <a:tc>
                      <a:txBody>
                        <a:bodyPr/>
                        <a:lstStyle/>
                        <a:p>
                          <a:pPr marL="0" algn="ctr" defTabSz="914400" rtl="0" eaLnBrk="1" fontAlgn="ctr" latinLnBrk="0" hangingPunct="1"/>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ea typeface="Cambria Math" panose="02040503050406030204" pitchFamily="18" charset="0"/>
                                      </a:rPr>
                                    </m:ctrlPr>
                                  </m:sSubPr>
                                  <m:e>
                                    <m:r>
                                      <a:rPr lang="zh-CN" altLang="en-US" sz="2000" b="1" i="1" smtClean="0">
                                        <a:latin typeface="Cambria Math" panose="02040503050406030204" pitchFamily="18" charset="0"/>
                                        <a:ea typeface="Cambria Math" panose="02040503050406030204" pitchFamily="18" charset="0"/>
                                      </a:rPr>
                                      <m:t>𝜷</m:t>
                                    </m:r>
                                  </m:e>
                                  <m:sub>
                                    <m:r>
                                      <a:rPr lang="en-US" altLang="zh-CN" sz="2000" b="1" i="1" smtClean="0">
                                        <a:latin typeface="Cambria Math" panose="02040503050406030204" pitchFamily="18" charset="0"/>
                                        <a:ea typeface="Cambria Math" panose="02040503050406030204" pitchFamily="18" charset="0"/>
                                      </a:rPr>
                                      <m:t>𝟐</m:t>
                                    </m:r>
                                  </m:sub>
                                </m:sSub>
                              </m:oMath>
                            </m:oMathPara>
                          </a14:m>
                          <a:endParaRPr lang="zh-CN" altLang="en-US" sz="2000" b="1"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tc>
                    <a:tc>
                      <a:txBody>
                        <a:bodyPr/>
                        <a:lstStyle/>
                        <a:p>
                          <a:pPr marL="0" algn="l" defTabSz="914400" rtl="0" eaLnBrk="1" fontAlgn="ctr" latinLnBrk="0" hangingPunct="1"/>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2.3085</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2.2978</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2.2684</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2.6515</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extLst>
                      <a:ext uri="{0D108BD9-81ED-4DB2-BD59-A6C34878D82A}">
                        <a16:rowId xmlns:a16="http://schemas.microsoft.com/office/drawing/2014/main" val="4005790743"/>
                      </a:ext>
                    </a:extLst>
                  </a:tr>
                  <a:tr h="445086">
                    <a:tc>
                      <a:txBody>
                        <a:bodyPr/>
                        <a:lstStyle/>
                        <a:p>
                          <a:pPr marL="0" algn="ctr" defTabSz="914400" rtl="0" eaLnBrk="1" fontAlgn="ctr" latinLnBrk="0" hangingPunct="1"/>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ea typeface="Cambria Math" panose="02040503050406030204" pitchFamily="18" charset="0"/>
                                      </a:rPr>
                                    </m:ctrlPr>
                                  </m:sSubPr>
                                  <m:e>
                                    <m:r>
                                      <a:rPr lang="zh-CN" altLang="en-US" sz="2000" b="1" i="1" smtClean="0">
                                        <a:latin typeface="Cambria Math" panose="02040503050406030204" pitchFamily="18" charset="0"/>
                                        <a:ea typeface="Cambria Math" panose="02040503050406030204" pitchFamily="18" charset="0"/>
                                      </a:rPr>
                                      <m:t>𝜷</m:t>
                                    </m:r>
                                  </m:e>
                                  <m:sub>
                                    <m:r>
                                      <a:rPr lang="en-US" altLang="zh-CN" sz="2000" b="1" i="1" smtClean="0">
                                        <a:latin typeface="Cambria Math" panose="02040503050406030204" pitchFamily="18" charset="0"/>
                                        <a:ea typeface="Cambria Math" panose="02040503050406030204" pitchFamily="18" charset="0"/>
                                      </a:rPr>
                                      <m:t>3</m:t>
                                    </m:r>
                                  </m:sub>
                                </m:sSub>
                              </m:oMath>
                            </m:oMathPara>
                          </a14:m>
                          <a:endParaRPr lang="zh-CN" altLang="en-US" sz="2000" b="1"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tc>
                    <a:tc>
                      <a:txBody>
                        <a:bodyPr/>
                        <a:lstStyle/>
                        <a:p>
                          <a:pPr marL="0" algn="l" defTabSz="914400" rtl="0" eaLnBrk="1" fontAlgn="ctr" latinLnBrk="0" hangingPunct="1"/>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1.2517</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2.2434</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0.3557</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1.5405</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extLst>
                      <a:ext uri="{0D108BD9-81ED-4DB2-BD59-A6C34878D82A}">
                        <a16:rowId xmlns:a16="http://schemas.microsoft.com/office/drawing/2014/main" val="118732331"/>
                      </a:ext>
                    </a:extLst>
                  </a:tr>
                </a:tbl>
              </a:graphicData>
            </a:graphic>
          </p:graphicFrame>
        </mc:Choice>
        <mc:Fallback xmlns="">
          <p:graphicFrame>
            <p:nvGraphicFramePr>
              <p:cNvPr id="13" name="Table 8">
                <a:extLst>
                  <a:ext uri="{FF2B5EF4-FFF2-40B4-BE49-F238E27FC236}">
                    <a16:creationId xmlns:a16="http://schemas.microsoft.com/office/drawing/2014/main" id="{31BC7E92-CD91-4968-B484-F3E49E27F721}"/>
                  </a:ext>
                </a:extLst>
              </p:cNvPr>
              <p:cNvGraphicFramePr>
                <a:graphicFrameLocks noGrp="1"/>
              </p:cNvGraphicFramePr>
              <p:nvPr>
                <p:extLst>
                  <p:ext uri="{D42A27DB-BD31-4B8C-83A1-F6EECF244321}">
                    <p14:modId xmlns:p14="http://schemas.microsoft.com/office/powerpoint/2010/main" val="2674969642"/>
                  </p:ext>
                </p:extLst>
              </p:nvPr>
            </p:nvGraphicFramePr>
            <p:xfrm>
              <a:off x="695325" y="3867917"/>
              <a:ext cx="10550320" cy="1812984"/>
            </p:xfrm>
            <a:graphic>
              <a:graphicData uri="http://schemas.openxmlformats.org/drawingml/2006/table">
                <a:tbl>
                  <a:tblPr>
                    <a:tableStyleId>{5C22544A-7EE6-4342-B048-85BDC9FD1C3A}</a:tableStyleId>
                  </a:tblPr>
                  <a:tblGrid>
                    <a:gridCol w="2110064">
                      <a:extLst>
                        <a:ext uri="{9D8B030D-6E8A-4147-A177-3AD203B41FA5}">
                          <a16:colId xmlns:a16="http://schemas.microsoft.com/office/drawing/2014/main" val="536774374"/>
                        </a:ext>
                      </a:extLst>
                    </a:gridCol>
                    <a:gridCol w="2110064">
                      <a:extLst>
                        <a:ext uri="{9D8B030D-6E8A-4147-A177-3AD203B41FA5}">
                          <a16:colId xmlns:a16="http://schemas.microsoft.com/office/drawing/2014/main" val="3590856176"/>
                        </a:ext>
                      </a:extLst>
                    </a:gridCol>
                    <a:gridCol w="2110064">
                      <a:extLst>
                        <a:ext uri="{9D8B030D-6E8A-4147-A177-3AD203B41FA5}">
                          <a16:colId xmlns:a16="http://schemas.microsoft.com/office/drawing/2014/main" val="3126419566"/>
                        </a:ext>
                      </a:extLst>
                    </a:gridCol>
                    <a:gridCol w="2110064">
                      <a:extLst>
                        <a:ext uri="{9D8B030D-6E8A-4147-A177-3AD203B41FA5}">
                          <a16:colId xmlns:a16="http://schemas.microsoft.com/office/drawing/2014/main" val="1669153179"/>
                        </a:ext>
                      </a:extLst>
                    </a:gridCol>
                    <a:gridCol w="2110064">
                      <a:extLst>
                        <a:ext uri="{9D8B030D-6E8A-4147-A177-3AD203B41FA5}">
                          <a16:colId xmlns:a16="http://schemas.microsoft.com/office/drawing/2014/main" val="2164336915"/>
                        </a:ext>
                      </a:extLst>
                    </a:gridCol>
                  </a:tblGrid>
                  <a:tr h="477726">
                    <a:tc>
                      <a:txBody>
                        <a:bodyPr/>
                        <a:lstStyle/>
                        <a:p>
                          <a:pPr algn="ctr" fontAlgn="ct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模型</a:t>
                          </a: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1</a:t>
                          </a: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2019</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四季度</a:t>
                          </a: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2020</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一季度</a:t>
                          </a: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2020</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二季度</a:t>
                          </a: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2020</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三季度</a:t>
                          </a:r>
                        </a:p>
                      </a:txBody>
                      <a:tcPr anchor="ctr">
                        <a:solidFill>
                          <a:schemeClr val="accent1">
                            <a:lumMod val="20000"/>
                            <a:lumOff val="80000"/>
                          </a:schemeClr>
                        </a:solidFill>
                      </a:tcPr>
                    </a:tc>
                    <a:extLst>
                      <a:ext uri="{0D108BD9-81ED-4DB2-BD59-A6C34878D82A}">
                        <a16:rowId xmlns:a16="http://schemas.microsoft.com/office/drawing/2014/main" val="4043803478"/>
                      </a:ext>
                    </a:extLst>
                  </a:tr>
                  <a:tr h="445086">
                    <a:tc>
                      <a:txBody>
                        <a:bodyPr/>
                        <a:lstStyle/>
                        <a:p>
                          <a:endParaRPr lang="zh-CN"/>
                        </a:p>
                      </a:txBody>
                      <a:tcPr marL="4763" marR="4763" marT="4763" marB="0" anchor="ctr">
                        <a:blipFill>
                          <a:blip r:embed="rId7"/>
                          <a:stretch>
                            <a:fillRect l="-289" t="-109589" r="-400867" b="-209589"/>
                          </a:stretch>
                        </a:blipFill>
                      </a:tcPr>
                    </a:tc>
                    <a:tc>
                      <a:txBody>
                        <a:bodyPr/>
                        <a:lstStyle/>
                        <a:p>
                          <a:pPr marL="0" algn="l" defTabSz="914400" rtl="0" eaLnBrk="1" fontAlgn="ctr" latinLnBrk="0" hangingPunct="1"/>
                          <a:r>
                            <a:rPr 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0.792</a:t>
                          </a: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5</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0.9278</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0.8683</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0.7538</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extLst>
                      <a:ext uri="{0D108BD9-81ED-4DB2-BD59-A6C34878D82A}">
                        <a16:rowId xmlns:a16="http://schemas.microsoft.com/office/drawing/2014/main" val="3271259163"/>
                      </a:ext>
                    </a:extLst>
                  </a:tr>
                  <a:tr h="445086">
                    <a:tc>
                      <a:txBody>
                        <a:bodyPr/>
                        <a:lstStyle/>
                        <a:p>
                          <a:endParaRPr lang="zh-CN"/>
                        </a:p>
                      </a:txBody>
                      <a:tcPr anchor="ctr">
                        <a:blipFill>
                          <a:blip r:embed="rId7"/>
                          <a:stretch>
                            <a:fillRect l="-289" t="-209589" r="-400867" b="-109589"/>
                          </a:stretch>
                        </a:blipFill>
                      </a:tcPr>
                    </a:tc>
                    <a:tc>
                      <a:txBody>
                        <a:bodyPr/>
                        <a:lstStyle/>
                        <a:p>
                          <a:pPr marL="0" algn="l" defTabSz="914400" rtl="0" eaLnBrk="1" fontAlgn="ctr" latinLnBrk="0" hangingPunct="1"/>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2.3085</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2.2978</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2.2684</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2.6515</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extLst>
                      <a:ext uri="{0D108BD9-81ED-4DB2-BD59-A6C34878D82A}">
                        <a16:rowId xmlns:a16="http://schemas.microsoft.com/office/drawing/2014/main" val="4005790743"/>
                      </a:ext>
                    </a:extLst>
                  </a:tr>
                  <a:tr h="445086">
                    <a:tc>
                      <a:txBody>
                        <a:bodyPr/>
                        <a:lstStyle/>
                        <a:p>
                          <a:endParaRPr lang="zh-CN"/>
                        </a:p>
                      </a:txBody>
                      <a:tcPr anchor="ctr">
                        <a:blipFill>
                          <a:blip r:embed="rId7"/>
                          <a:stretch>
                            <a:fillRect l="-289" t="-309589" r="-400867" b="-9589"/>
                          </a:stretch>
                        </a:blipFill>
                      </a:tcPr>
                    </a:tc>
                    <a:tc>
                      <a:txBody>
                        <a:bodyPr/>
                        <a:lstStyle/>
                        <a:p>
                          <a:pPr marL="0" algn="l" defTabSz="914400" rtl="0" eaLnBrk="1" fontAlgn="ctr" latinLnBrk="0" hangingPunct="1"/>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1.2517</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2.2434</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0.3557</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1.5405</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extLst>
                      <a:ext uri="{0D108BD9-81ED-4DB2-BD59-A6C34878D82A}">
                        <a16:rowId xmlns:a16="http://schemas.microsoft.com/office/drawing/2014/main" val="118732331"/>
                      </a:ext>
                    </a:extLst>
                  </a:tr>
                </a:tbl>
              </a:graphicData>
            </a:graphic>
          </p:graphicFrame>
        </mc:Fallback>
      </mc:AlternateContent>
      <p:sp>
        <p:nvSpPr>
          <p:cNvPr id="15" name="文本框 14">
            <a:extLst>
              <a:ext uri="{FF2B5EF4-FFF2-40B4-BE49-F238E27FC236}">
                <a16:creationId xmlns:a16="http://schemas.microsoft.com/office/drawing/2014/main" id="{03D2F7C3-8EE8-4680-8F95-D963ADCA31C1}"/>
              </a:ext>
            </a:extLst>
          </p:cNvPr>
          <p:cNvSpPr txBox="1"/>
          <p:nvPr/>
        </p:nvSpPr>
        <p:spPr>
          <a:xfrm>
            <a:off x="213897" y="5772504"/>
            <a:ext cx="7028415" cy="336695"/>
          </a:xfrm>
          <a:prstGeom prst="rect">
            <a:avLst/>
          </a:prstGeom>
          <a:noFill/>
        </p:spPr>
        <p:txBody>
          <a:bodyPr wrap="square" rtlCol="0">
            <a:spAutoFit/>
          </a:bodyPr>
          <a:lstStyle/>
          <a:p>
            <a:pPr marL="628650" lvl="1" indent="-1714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***，**，*分别代表在</a:t>
            </a:r>
            <a:r>
              <a:rPr lang="en-US" altLang="zh-CN" sz="1200" dirty="0">
                <a:latin typeface="微软雅黑" panose="020B0503020204020204" pitchFamily="34" charset="-122"/>
                <a:ea typeface="微软雅黑" panose="020B0503020204020204" pitchFamily="34" charset="-122"/>
              </a:rPr>
              <a:t>10%</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5%</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的水平上显著。两个模型</a:t>
            </a:r>
            <a:r>
              <a:rPr lang="en-US" altLang="zh-CN" sz="1200" dirty="0">
                <a:latin typeface="微软雅黑" panose="020B0503020204020204" pitchFamily="34" charset="-122"/>
                <a:ea typeface="微软雅黑" panose="020B0503020204020204" pitchFamily="34" charset="-122"/>
              </a:rPr>
              <a:t>F</a:t>
            </a:r>
            <a:r>
              <a:rPr lang="zh-CN" altLang="en-US" sz="1200" dirty="0">
                <a:latin typeface="微软雅黑" panose="020B0503020204020204" pitchFamily="34" charset="-122"/>
                <a:ea typeface="微软雅黑" panose="020B0503020204020204" pitchFamily="34" charset="-122"/>
              </a:rPr>
              <a:t>检验均拒绝原假设。</a:t>
            </a:r>
            <a:endParaRPr lang="en-US" altLang="zh-CN"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1462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网络存在性</a:t>
            </a: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3"/>
          <a:stretch>
            <a:fillRect/>
          </a:stretch>
        </p:blipFill>
        <p:spPr>
          <a:xfrm>
            <a:off x="10196052" y="-2071"/>
            <a:ext cx="1995948" cy="598112"/>
          </a:xfrm>
          <a:prstGeom prst="rect">
            <a:avLst/>
          </a:prstGeom>
        </p:spPr>
      </p:pic>
      <p:sp>
        <p:nvSpPr>
          <p:cNvPr id="16" name="矩形: 圆角 15">
            <a:extLst>
              <a:ext uri="{FF2B5EF4-FFF2-40B4-BE49-F238E27FC236}">
                <a16:creationId xmlns:a16="http://schemas.microsoft.com/office/drawing/2014/main" id="{47766625-C170-4CC4-8FF1-F8E6ED2EA604}"/>
              </a:ext>
            </a:extLst>
          </p:cNvPr>
          <p:cNvSpPr/>
          <p:nvPr/>
        </p:nvSpPr>
        <p:spPr>
          <a:xfrm>
            <a:off x="803481" y="945190"/>
            <a:ext cx="5292519" cy="3072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latin typeface="微软雅黑" panose="020B0503020204020204" pitchFamily="34" charset="-122"/>
                <a:ea typeface="微软雅黑" panose="020B0503020204020204" pitchFamily="34" charset="-122"/>
              </a:rPr>
              <a:t>回归结果分析</a:t>
            </a:r>
          </a:p>
        </p:txBody>
      </p:sp>
      <p:sp>
        <p:nvSpPr>
          <p:cNvPr id="4" name="灯片编号占位符 3">
            <a:extLst>
              <a:ext uri="{FF2B5EF4-FFF2-40B4-BE49-F238E27FC236}">
                <a16:creationId xmlns:a16="http://schemas.microsoft.com/office/drawing/2014/main" id="{68307978-4E59-4EB2-B268-641D06F9FF9C}"/>
              </a:ext>
            </a:extLst>
          </p:cNvPr>
          <p:cNvSpPr>
            <a:spLocks noGrp="1"/>
          </p:cNvSpPr>
          <p:nvPr>
            <p:ph type="sldNum" sz="quarter" idx="12"/>
          </p:nvPr>
        </p:nvSpPr>
        <p:spPr/>
        <p:txBody>
          <a:bodyPr/>
          <a:lstStyle/>
          <a:p>
            <a:fld id="{94ACAC3A-89D2-41A8-AABE-12105CD8611B}" type="slidenum">
              <a:rPr lang="zh-CN" altLang="en-US" smtClean="0"/>
              <a:t>12</a:t>
            </a:fld>
            <a:endParaRPr lang="zh-CN" altLang="en-US"/>
          </a:p>
        </p:txBody>
      </p: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EB67C7DD-4666-4543-B703-D460CDD37A1C}"/>
                  </a:ext>
                </a:extLst>
              </p:cNvPr>
              <p:cNvSpPr txBox="1"/>
              <p:nvPr/>
            </p:nvSpPr>
            <p:spPr>
              <a:xfrm>
                <a:off x="265101" y="1484530"/>
                <a:ext cx="10064969" cy="3003515"/>
              </a:xfrm>
              <a:prstGeom prst="rect">
                <a:avLst/>
              </a:prstGeom>
              <a:noFill/>
            </p:spPr>
            <p:txBody>
              <a:bodyPr wrap="square" rtlCol="0">
                <a:spAutoFit/>
              </a:bodyPr>
              <a:lstStyle/>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在所有季度，私人信息网络对基金经理的投资行为均有显著影响。</a:t>
                </a:r>
                <a:endParaRPr lang="en-US" altLang="zh-CN" sz="1600" dirty="0">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除了</a:t>
                </a:r>
                <a:r>
                  <a:rPr lang="en-US" altLang="zh-CN" sz="1600" dirty="0">
                    <a:latin typeface="微软雅黑" panose="020B0503020204020204" pitchFamily="34" charset="-122"/>
                    <a:ea typeface="微软雅黑" panose="020B0503020204020204" pitchFamily="34" charset="-122"/>
                  </a:rPr>
                  <a:t>2020</a:t>
                </a:r>
                <a:r>
                  <a:rPr lang="zh-CN" altLang="en-US" sz="1600" dirty="0">
                    <a:latin typeface="微软雅黑" panose="020B0503020204020204" pitchFamily="34" charset="-122"/>
                    <a:ea typeface="微软雅黑" panose="020B0503020204020204" pitchFamily="34" charset="-122"/>
                  </a:rPr>
                  <a:t>年二季度（疫情爆发之后的反弹），基金经理的投资行为均和市场整体投资行为相关。</a:t>
                </a:r>
                <a:endParaRPr lang="en-US" altLang="zh-CN" sz="1600" dirty="0">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在模型</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中，回归系数</a:t>
                </a:r>
                <a14:m>
                  <m:oMath xmlns:m="http://schemas.openxmlformats.org/officeDocument/2006/math">
                    <m:sSub>
                      <m:sSubPr>
                        <m:ctrlPr>
                          <a:rPr lang="en-US" altLang="zh-CN" sz="1600" i="1" smtClean="0">
                            <a:latin typeface="Cambria Math" panose="02040503050406030204" pitchFamily="18" charset="0"/>
                            <a:ea typeface="Cambria Math" panose="02040503050406030204" pitchFamily="18" charset="0"/>
                          </a:rPr>
                        </m:ctrlPr>
                      </m:sSubPr>
                      <m:e>
                        <m:r>
                          <a:rPr lang="zh-CN" altLang="en-US" sz="1600" b="0" i="1" smtClean="0">
                            <a:latin typeface="Cambria Math" panose="02040503050406030204" pitchFamily="18" charset="0"/>
                            <a:ea typeface="Cambria Math" panose="02040503050406030204" pitchFamily="18" charset="0"/>
                          </a:rPr>
                          <m:t>𝛽</m:t>
                        </m:r>
                      </m:e>
                      <m:sub>
                        <m:r>
                          <a:rPr lang="en-US" altLang="zh-CN" sz="1600" b="0" i="1" smtClean="0">
                            <a:latin typeface="Cambria Math" panose="02040503050406030204" pitchFamily="18" charset="0"/>
                            <a:ea typeface="Cambria Math" panose="02040503050406030204" pitchFamily="18" charset="0"/>
                          </a:rPr>
                          <m:t>2</m:t>
                        </m:r>
                      </m:sub>
                    </m:sSub>
                  </m:oMath>
                </a14:m>
                <a:r>
                  <a:rPr lang="zh-CN" altLang="en-US" sz="1600" dirty="0">
                    <a:latin typeface="微软雅黑" panose="020B0503020204020204" pitchFamily="34" charset="-122"/>
                    <a:ea typeface="微软雅黑" panose="020B0503020204020204" pitchFamily="34" charset="-122"/>
                  </a:rPr>
                  <a:t>在所有季度都是显著的，说明相对于已经持有的股票，基金网络对于基金经理首次重仓买入行为的影响更大。（已经持有股票的回归系数是</a:t>
                </a:r>
                <a14:m>
                  <m:oMath xmlns:m="http://schemas.openxmlformats.org/officeDocument/2006/math">
                    <m:sSub>
                      <m:sSubPr>
                        <m:ctrlPr>
                          <a:rPr lang="en-US" altLang="zh-CN" sz="1600" i="1">
                            <a:latin typeface="Cambria Math" panose="02040503050406030204" pitchFamily="18" charset="0"/>
                            <a:ea typeface="Cambria Math" panose="02040503050406030204" pitchFamily="18" charset="0"/>
                          </a:rPr>
                        </m:ctrlPr>
                      </m:sSubPr>
                      <m:e>
                        <m:r>
                          <a:rPr lang="zh-CN" altLang="en-US" sz="1600" i="1">
                            <a:latin typeface="Cambria Math" panose="02040503050406030204" pitchFamily="18" charset="0"/>
                            <a:ea typeface="Cambria Math" panose="02040503050406030204" pitchFamily="18" charset="0"/>
                          </a:rPr>
                          <m:t>𝛽</m:t>
                        </m:r>
                      </m:e>
                      <m:sub>
                        <m:r>
                          <a:rPr lang="en-US" altLang="zh-CN" sz="1600" i="1">
                            <a:latin typeface="Cambria Math" panose="02040503050406030204" pitchFamily="18" charset="0"/>
                            <a:ea typeface="Cambria Math" panose="02040503050406030204" pitchFamily="18" charset="0"/>
                          </a:rPr>
                          <m:t>1</m:t>
                        </m:r>
                      </m:sub>
                    </m:sSub>
                  </m:oMath>
                </a14:m>
                <a:r>
                  <a:rPr lang="zh-CN" altLang="en-US" sz="1600" dirty="0">
                    <a:latin typeface="微软雅黑" panose="020B0503020204020204" pitchFamily="34" charset="-122"/>
                    <a:ea typeface="微软雅黑" panose="020B0503020204020204" pitchFamily="34" charset="-122"/>
                  </a:rPr>
                  <a:t>，首次重仓股票的回归系数是</a:t>
                </a:r>
                <a14:m>
                  <m:oMath xmlns:m="http://schemas.openxmlformats.org/officeDocument/2006/math">
                    <m:sSub>
                      <m:sSubPr>
                        <m:ctrlPr>
                          <a:rPr lang="en-US" altLang="zh-CN" sz="1600" i="1">
                            <a:latin typeface="Cambria Math" panose="02040503050406030204" pitchFamily="18" charset="0"/>
                            <a:ea typeface="Cambria Math" panose="02040503050406030204" pitchFamily="18" charset="0"/>
                          </a:rPr>
                        </m:ctrlPr>
                      </m:sSubPr>
                      <m:e>
                        <m:r>
                          <a:rPr lang="zh-CN" altLang="en-US" sz="1600" i="1">
                            <a:latin typeface="Cambria Math" panose="02040503050406030204" pitchFamily="18" charset="0"/>
                            <a:ea typeface="Cambria Math" panose="02040503050406030204" pitchFamily="18" charset="0"/>
                          </a:rPr>
                          <m:t>𝛽</m:t>
                        </m:r>
                      </m:e>
                      <m:sub>
                        <m:r>
                          <a:rPr lang="en-US" altLang="zh-CN" sz="1600" i="1">
                            <a:latin typeface="Cambria Math" panose="02040503050406030204" pitchFamily="18" charset="0"/>
                            <a:ea typeface="Cambria Math" panose="02040503050406030204" pitchFamily="18" charset="0"/>
                          </a:rPr>
                          <m:t>1</m:t>
                        </m:r>
                      </m:sub>
                    </m:sSub>
                    <m:r>
                      <a:rPr lang="en-US" altLang="zh-CN" sz="1600" b="0" i="1" smtClean="0">
                        <a:latin typeface="Cambria Math" panose="02040503050406030204" pitchFamily="18" charset="0"/>
                        <a:ea typeface="Cambria Math" panose="02040503050406030204" pitchFamily="18" charset="0"/>
                      </a:rPr>
                      <m:t>+</m:t>
                    </m:r>
                    <m:sSub>
                      <m:sSubPr>
                        <m:ctrlPr>
                          <a:rPr lang="en-US" altLang="zh-CN" sz="1600" b="0" i="1" smtClean="0">
                            <a:latin typeface="Cambria Math" panose="02040503050406030204" pitchFamily="18" charset="0"/>
                            <a:ea typeface="Cambria Math" panose="02040503050406030204" pitchFamily="18" charset="0"/>
                          </a:rPr>
                        </m:ctrlPr>
                      </m:sSubPr>
                      <m:e>
                        <m:r>
                          <a:rPr lang="zh-CN" altLang="en-US" sz="1600" b="0" i="1" smtClean="0">
                            <a:latin typeface="Cambria Math" panose="02040503050406030204" pitchFamily="18" charset="0"/>
                            <a:ea typeface="Cambria Math" panose="02040503050406030204" pitchFamily="18" charset="0"/>
                          </a:rPr>
                          <m:t>𝛽</m:t>
                        </m:r>
                      </m:e>
                      <m:sub>
                        <m:r>
                          <a:rPr lang="en-US" altLang="zh-CN" sz="1600" b="0" i="1" smtClean="0">
                            <a:latin typeface="Cambria Math" panose="02040503050406030204" pitchFamily="18" charset="0"/>
                            <a:ea typeface="Cambria Math" panose="02040503050406030204" pitchFamily="18" charset="0"/>
                          </a:rPr>
                          <m:t>2</m:t>
                        </m:r>
                      </m:sub>
                    </m:sSub>
                  </m:oMath>
                </a14:m>
                <a:r>
                  <a:rPr lang="zh-CN" altLang="en-US" sz="1600" dirty="0">
                    <a:latin typeface="微软雅黑" panose="020B0503020204020204" pitchFamily="34" charset="-122"/>
                    <a:ea typeface="微软雅黑" panose="020B0503020204020204" pitchFamily="34" charset="-122"/>
                  </a:rPr>
                  <a:t>，而我们有</a:t>
                </a:r>
                <a:r>
                  <a:rPr lang="en-US" altLang="zh-CN" sz="1600" dirty="0">
                    <a:ea typeface="Cambria Math" panose="02040503050406030204" pitchFamily="18" charset="0"/>
                  </a:rPr>
                  <a:t> </a:t>
                </a:r>
                <a14:m>
                  <m:oMath xmlns:m="http://schemas.openxmlformats.org/officeDocument/2006/math">
                    <m:sSub>
                      <m:sSubPr>
                        <m:ctrlPr>
                          <a:rPr lang="en-US" altLang="zh-CN" sz="1600" i="1">
                            <a:latin typeface="Cambria Math" panose="02040503050406030204" pitchFamily="18" charset="0"/>
                            <a:ea typeface="Cambria Math" panose="02040503050406030204" pitchFamily="18" charset="0"/>
                          </a:rPr>
                        </m:ctrlPr>
                      </m:sSubPr>
                      <m:e>
                        <m:r>
                          <a:rPr lang="zh-CN" altLang="en-US" sz="1600" i="1">
                            <a:latin typeface="Cambria Math" panose="02040503050406030204" pitchFamily="18" charset="0"/>
                            <a:ea typeface="Cambria Math" panose="02040503050406030204" pitchFamily="18" charset="0"/>
                          </a:rPr>
                          <m:t>𝛽</m:t>
                        </m:r>
                      </m:e>
                      <m:sub>
                        <m:r>
                          <a:rPr lang="en-US" altLang="zh-CN" sz="1600" i="1">
                            <a:latin typeface="Cambria Math" panose="02040503050406030204" pitchFamily="18" charset="0"/>
                            <a:ea typeface="Cambria Math" panose="02040503050406030204" pitchFamily="18" charset="0"/>
                          </a:rPr>
                          <m:t>1</m:t>
                        </m:r>
                      </m:sub>
                    </m:sSub>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zh-CN" altLang="en-US" sz="1600" i="1">
                            <a:latin typeface="Cambria Math" panose="02040503050406030204" pitchFamily="18" charset="0"/>
                            <a:ea typeface="Cambria Math" panose="02040503050406030204" pitchFamily="18" charset="0"/>
                          </a:rPr>
                          <m:t>𝛽</m:t>
                        </m:r>
                      </m:e>
                      <m:sub>
                        <m:r>
                          <a:rPr lang="en-US" altLang="zh-CN" sz="1600" i="1">
                            <a:latin typeface="Cambria Math" panose="02040503050406030204" pitchFamily="18" charset="0"/>
                            <a:ea typeface="Cambria Math" panose="02040503050406030204" pitchFamily="18" charset="0"/>
                          </a:rPr>
                          <m:t>2</m:t>
                        </m:r>
                      </m:sub>
                    </m:sSub>
                    <m:r>
                      <a:rPr lang="en-US" altLang="zh-CN" sz="1600" b="0" i="1" smtClean="0">
                        <a:latin typeface="Cambria Math" panose="02040503050406030204" pitchFamily="18" charset="0"/>
                        <a:ea typeface="Cambria Math" panose="02040503050406030204" pitchFamily="18" charset="0"/>
                      </a:rPr>
                      <m:t>&gt;</m:t>
                    </m:r>
                  </m:oMath>
                </a14:m>
                <a:r>
                  <a:rPr lang="en-US" altLang="zh-CN" sz="1600" dirty="0">
                    <a:ea typeface="Cambria Math" panose="02040503050406030204" pitchFamily="18" charset="0"/>
                  </a:rPr>
                  <a:t> </a:t>
                </a:r>
                <a14:m>
                  <m:oMath xmlns:m="http://schemas.openxmlformats.org/officeDocument/2006/math">
                    <m:sSub>
                      <m:sSubPr>
                        <m:ctrlPr>
                          <a:rPr lang="en-US" altLang="zh-CN" sz="1600" i="1">
                            <a:latin typeface="Cambria Math" panose="02040503050406030204" pitchFamily="18" charset="0"/>
                            <a:ea typeface="Cambria Math" panose="02040503050406030204" pitchFamily="18" charset="0"/>
                          </a:rPr>
                        </m:ctrlPr>
                      </m:sSubPr>
                      <m:e>
                        <m:r>
                          <a:rPr lang="zh-CN" altLang="en-US" sz="1600" i="1">
                            <a:latin typeface="Cambria Math" panose="02040503050406030204" pitchFamily="18" charset="0"/>
                            <a:ea typeface="Cambria Math" panose="02040503050406030204" pitchFamily="18" charset="0"/>
                          </a:rPr>
                          <m:t>𝛽</m:t>
                        </m:r>
                      </m:e>
                      <m:sub>
                        <m:r>
                          <a:rPr lang="en-US" altLang="zh-CN" sz="1600" i="1">
                            <a:latin typeface="Cambria Math" panose="02040503050406030204" pitchFamily="18" charset="0"/>
                            <a:ea typeface="Cambria Math" panose="02040503050406030204" pitchFamily="18" charset="0"/>
                          </a:rPr>
                          <m:t>1</m:t>
                        </m:r>
                      </m:sub>
                    </m:sSub>
                  </m:oMath>
                </a14:m>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这说明基金经理很可能会依据私人信息网络中其他人的推荐来首次购买一支原本未持仓的股票，或者基金经理在首次买入股票时，更愿意搜集和分析来自私人网络中的信息以做慎重决定；而对于已经持仓的股票，基金经理更愿意相信自己对这支股票的理解和判断，受私人网络中的信息影响较小。</a:t>
                </a:r>
                <a:endParaRPr lang="en-US" altLang="zh-CN" sz="1600" dirty="0">
                  <a:latin typeface="微软雅黑" panose="020B0503020204020204" pitchFamily="34" charset="-122"/>
                  <a:ea typeface="微软雅黑" panose="020B0503020204020204" pitchFamily="34" charset="-122"/>
                </a:endParaRPr>
              </a:p>
            </p:txBody>
          </p:sp>
        </mc:Choice>
        <mc:Fallback>
          <p:sp>
            <p:nvSpPr>
              <p:cNvPr id="14" name="文本框 13">
                <a:extLst>
                  <a:ext uri="{FF2B5EF4-FFF2-40B4-BE49-F238E27FC236}">
                    <a16:creationId xmlns:a16="http://schemas.microsoft.com/office/drawing/2014/main" id="{EB67C7DD-4666-4543-B703-D460CDD37A1C}"/>
                  </a:ext>
                </a:extLst>
              </p:cNvPr>
              <p:cNvSpPr txBox="1">
                <a:spLocks noRot="1" noChangeAspect="1" noMove="1" noResize="1" noEditPoints="1" noAdjustHandles="1" noChangeArrowheads="1" noChangeShapeType="1" noTextEdit="1"/>
              </p:cNvSpPr>
              <p:nvPr/>
            </p:nvSpPr>
            <p:spPr>
              <a:xfrm>
                <a:off x="265101" y="1484530"/>
                <a:ext cx="10064969" cy="3003515"/>
              </a:xfrm>
              <a:prstGeom prst="rect">
                <a:avLst/>
              </a:prstGeom>
              <a:blipFill>
                <a:blip r:embed="rId4"/>
                <a:stretch>
                  <a:fillRect b="-18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1ABDAFB-EE5C-4DB3-B40E-A680F6C9110E}"/>
                  </a:ext>
                </a:extLst>
              </p:cNvPr>
              <p:cNvSpPr txBox="1"/>
              <p:nvPr/>
            </p:nvSpPr>
            <p:spPr>
              <a:xfrm>
                <a:off x="350768" y="4589033"/>
                <a:ext cx="10163307" cy="535211"/>
              </a:xfrm>
              <a:prstGeom prst="rect">
                <a:avLst/>
              </a:prstGeom>
              <a:noFill/>
            </p:spPr>
            <p:txBody>
              <a:bodyPr wrap="square" rtlCol="0">
                <a:spAutoFit/>
              </a:bodyPr>
              <a:lstStyle/>
              <a:p>
                <a:pPr lvl="1">
                  <a:lnSpc>
                    <a:spcPct val="150000"/>
                  </a:lnSpc>
                </a:pPr>
                <a:r>
                  <a:rPr lang="zh-CN" altLang="en-US" sz="1600" dirty="0">
                    <a:latin typeface="微软雅黑" panose="020B0503020204020204" pitchFamily="34" charset="-122"/>
                    <a:ea typeface="微软雅黑" panose="020B0503020204020204" pitchFamily="34" charset="-122"/>
                  </a:rPr>
                  <a:t>模型</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m:rPr>
                            <m:sty m:val="p"/>
                          </m:rPr>
                          <a:rPr lang="en-US" altLang="zh-CN" i="1">
                            <a:latin typeface="Cambria Math" panose="02040503050406030204" pitchFamily="18" charset="0"/>
                            <a:ea typeface="Cambria Math" panose="02040503050406030204" pitchFamily="18" charset="0"/>
                          </a:rPr>
                          <m:t>y</m:t>
                        </m:r>
                      </m:e>
                      <m:sub>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𝛼</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𝑅</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zh-CN" altLang="en-US" b="0" i="1" smtClean="0">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17" name="文本框 16">
                <a:extLst>
                  <a:ext uri="{FF2B5EF4-FFF2-40B4-BE49-F238E27FC236}">
                    <a16:creationId xmlns:a16="http://schemas.microsoft.com/office/drawing/2014/main" id="{71ABDAFB-EE5C-4DB3-B40E-A680F6C9110E}"/>
                  </a:ext>
                </a:extLst>
              </p:cNvPr>
              <p:cNvSpPr txBox="1">
                <a:spLocks noRot="1" noChangeAspect="1" noMove="1" noResize="1" noEditPoints="1" noAdjustHandles="1" noChangeArrowheads="1" noChangeShapeType="1" noTextEdit="1"/>
              </p:cNvSpPr>
              <p:nvPr/>
            </p:nvSpPr>
            <p:spPr>
              <a:xfrm>
                <a:off x="350768" y="4589033"/>
                <a:ext cx="10163307" cy="535211"/>
              </a:xfrm>
              <a:prstGeom prst="rect">
                <a:avLst/>
              </a:prstGeom>
              <a:blipFill>
                <a:blip r:embed="rId5"/>
                <a:stretch>
                  <a:fillRect b="-79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186954F-F46C-4B2E-B0F4-B094FEE5E170}"/>
                  </a:ext>
                </a:extLst>
              </p:cNvPr>
              <p:cNvSpPr txBox="1"/>
              <p:nvPr/>
            </p:nvSpPr>
            <p:spPr>
              <a:xfrm>
                <a:off x="350767" y="5214276"/>
                <a:ext cx="10163307" cy="535211"/>
              </a:xfrm>
              <a:prstGeom prst="rect">
                <a:avLst/>
              </a:prstGeom>
              <a:noFill/>
            </p:spPr>
            <p:txBody>
              <a:bodyPr wrap="square" rtlCol="0">
                <a:spAutoFit/>
              </a:bodyPr>
              <a:lstStyle/>
              <a:p>
                <a:pPr lvl="1">
                  <a:lnSpc>
                    <a:spcPct val="150000"/>
                  </a:lnSpc>
                </a:pPr>
                <a:r>
                  <a:rPr lang="zh-CN" altLang="en-US" sz="1600" dirty="0">
                    <a:latin typeface="微软雅黑" panose="020B0503020204020204" pitchFamily="34" charset="-122"/>
                    <a:ea typeface="微软雅黑" panose="020B0503020204020204" pitchFamily="34" charset="-122"/>
                  </a:rPr>
                  <a:t>模型</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m:rPr>
                            <m:sty m:val="p"/>
                          </m:rPr>
                          <a:rPr lang="en-US" altLang="zh-CN" i="1">
                            <a:latin typeface="Cambria Math" panose="02040503050406030204" pitchFamily="18" charset="0"/>
                            <a:ea typeface="Cambria Math" panose="02040503050406030204" pitchFamily="18" charset="0"/>
                          </a:rPr>
                          <m:t>y</m:t>
                        </m:r>
                      </m:e>
                      <m:sub>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𝛼</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2</m:t>
                        </m:r>
                      </m:sub>
                    </m:sSub>
                    <m:sSubSup>
                      <m:sSubSupPr>
                        <m:ctrlPr>
                          <a:rPr lang="en-US" altLang="zh-CN"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𝑋</m:t>
                        </m:r>
                      </m:e>
                      <m:sub>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𝐽</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b>
                      <m:sup>
                        <m:r>
                          <a:rPr lang="en-US" altLang="zh-CN" i="1">
                            <a:latin typeface="Cambria Math" panose="02040503050406030204" pitchFamily="18" charset="0"/>
                            <a:ea typeface="Cambria Math" panose="02040503050406030204" pitchFamily="18" charset="0"/>
                          </a:rPr>
                          <m:t>𝑖</m:t>
                        </m:r>
                      </m:sup>
                    </m:sSubSup>
                    <m:r>
                      <a:rPr lang="en-US" altLang="zh-CN"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𝛽</m:t>
                        </m:r>
                      </m:e>
                      <m:sub>
                        <m:r>
                          <a:rPr lang="en-US" altLang="zh-CN" i="1">
                            <a:latin typeface="Cambria Math" panose="02040503050406030204" pitchFamily="18" charset="0"/>
                            <a:ea typeface="Cambria Math" panose="02040503050406030204" pitchFamily="18" charset="0"/>
                          </a:rPr>
                          <m:t>3</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𝑅</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zh-CN" altLang="en-US" b="0" i="1" smtClean="0">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18" name="文本框 17">
                <a:extLst>
                  <a:ext uri="{FF2B5EF4-FFF2-40B4-BE49-F238E27FC236}">
                    <a16:creationId xmlns:a16="http://schemas.microsoft.com/office/drawing/2014/main" id="{3186954F-F46C-4B2E-B0F4-B094FEE5E170}"/>
                  </a:ext>
                </a:extLst>
              </p:cNvPr>
              <p:cNvSpPr txBox="1">
                <a:spLocks noRot="1" noChangeAspect="1" noMove="1" noResize="1" noEditPoints="1" noAdjustHandles="1" noChangeArrowheads="1" noChangeShapeType="1" noTextEdit="1"/>
              </p:cNvSpPr>
              <p:nvPr/>
            </p:nvSpPr>
            <p:spPr>
              <a:xfrm>
                <a:off x="350767" y="5214276"/>
                <a:ext cx="10163307" cy="535211"/>
              </a:xfrm>
              <a:prstGeom prst="rect">
                <a:avLst/>
              </a:prstGeom>
              <a:blipFill>
                <a:blip r:embed="rId6"/>
                <a:stretch>
                  <a:fillRect b="-79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0233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网络存在性</a:t>
            </a: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3"/>
          <a:stretch>
            <a:fillRect/>
          </a:stretch>
        </p:blipFill>
        <p:spPr>
          <a:xfrm>
            <a:off x="10196052" y="-2071"/>
            <a:ext cx="1995948" cy="598112"/>
          </a:xfrm>
          <a:prstGeom prst="rect">
            <a:avLst/>
          </a:prstGeom>
        </p:spPr>
      </p:pic>
      <p:sp>
        <p:nvSpPr>
          <p:cNvPr id="16" name="矩形: 圆角 15">
            <a:extLst>
              <a:ext uri="{FF2B5EF4-FFF2-40B4-BE49-F238E27FC236}">
                <a16:creationId xmlns:a16="http://schemas.microsoft.com/office/drawing/2014/main" id="{47766625-C170-4CC4-8FF1-F8E6ED2EA604}"/>
              </a:ext>
            </a:extLst>
          </p:cNvPr>
          <p:cNvSpPr/>
          <p:nvPr/>
        </p:nvSpPr>
        <p:spPr>
          <a:xfrm>
            <a:off x="803481" y="945190"/>
            <a:ext cx="5292519" cy="3072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latin typeface="微软雅黑" panose="020B0503020204020204" pitchFamily="34" charset="-122"/>
                <a:ea typeface="微软雅黑" panose="020B0503020204020204" pitchFamily="34" charset="-122"/>
              </a:rPr>
              <a:t>投资风格分析</a:t>
            </a:r>
          </a:p>
        </p:txBody>
      </p:sp>
      <p:sp>
        <p:nvSpPr>
          <p:cNvPr id="4" name="灯片编号占位符 3">
            <a:extLst>
              <a:ext uri="{FF2B5EF4-FFF2-40B4-BE49-F238E27FC236}">
                <a16:creationId xmlns:a16="http://schemas.microsoft.com/office/drawing/2014/main" id="{68307978-4E59-4EB2-B268-641D06F9FF9C}"/>
              </a:ext>
            </a:extLst>
          </p:cNvPr>
          <p:cNvSpPr>
            <a:spLocks noGrp="1"/>
          </p:cNvSpPr>
          <p:nvPr>
            <p:ph type="sldNum" sz="quarter" idx="12"/>
          </p:nvPr>
        </p:nvSpPr>
        <p:spPr/>
        <p:txBody>
          <a:bodyPr/>
          <a:lstStyle/>
          <a:p>
            <a:fld id="{94ACAC3A-89D2-41A8-AABE-12105CD8611B}" type="slidenum">
              <a:rPr lang="zh-CN" altLang="en-US" smtClean="0"/>
              <a:t>13</a:t>
            </a:fld>
            <a:endParaRPr lang="zh-CN" altLang="en-US"/>
          </a:p>
        </p:txBody>
      </p:sp>
      <p:sp>
        <p:nvSpPr>
          <p:cNvPr id="14" name="文本框 13">
            <a:extLst>
              <a:ext uri="{FF2B5EF4-FFF2-40B4-BE49-F238E27FC236}">
                <a16:creationId xmlns:a16="http://schemas.microsoft.com/office/drawing/2014/main" id="{EB67C7DD-4666-4543-B703-D460CDD37A1C}"/>
              </a:ext>
            </a:extLst>
          </p:cNvPr>
          <p:cNvSpPr txBox="1"/>
          <p:nvPr/>
        </p:nvSpPr>
        <p:spPr>
          <a:xfrm>
            <a:off x="265101" y="1398921"/>
            <a:ext cx="10064969" cy="787523"/>
          </a:xfrm>
          <a:prstGeom prst="rect">
            <a:avLst/>
          </a:prstGeom>
          <a:noFill/>
        </p:spPr>
        <p:txBody>
          <a:bodyPr wrap="square" rtlCol="0">
            <a:spAutoFit/>
          </a:bodyPr>
          <a:lstStyle/>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基金的投资行为通常与其投资风格有关。按照</a:t>
            </a:r>
            <a:r>
              <a:rPr lang="en-US" altLang="zh-CN" sz="1600" dirty="0">
                <a:latin typeface="微软雅黑" panose="020B0503020204020204" pitchFamily="34" charset="-122"/>
                <a:ea typeface="微软雅黑" panose="020B0503020204020204" pitchFamily="34" charset="-122"/>
              </a:rPr>
              <a:t>Wind</a:t>
            </a:r>
            <a:r>
              <a:rPr lang="zh-CN" altLang="en-US" sz="1600" dirty="0">
                <a:latin typeface="微软雅黑" panose="020B0503020204020204" pitchFamily="34" charset="-122"/>
                <a:ea typeface="微软雅黑" panose="020B0503020204020204" pitchFamily="34" charset="-122"/>
              </a:rPr>
              <a:t>上的分类，开放式基金可以分为成长型、平衡型和价值型基金。我们分别考察三类基金的重仓网络对其持仓行为的影响。</a:t>
            </a:r>
            <a:endParaRPr lang="en-US" altLang="zh-CN" sz="1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1ABDAFB-EE5C-4DB3-B40E-A680F6C9110E}"/>
                  </a:ext>
                </a:extLst>
              </p:cNvPr>
              <p:cNvSpPr txBox="1"/>
              <p:nvPr/>
            </p:nvSpPr>
            <p:spPr>
              <a:xfrm>
                <a:off x="6406315" y="786138"/>
                <a:ext cx="5136743" cy="535211"/>
              </a:xfrm>
              <a:prstGeom prst="rect">
                <a:avLst/>
              </a:prstGeom>
              <a:noFill/>
            </p:spPr>
            <p:txBody>
              <a:bodyPr wrap="square" rtlCol="0">
                <a:spAutoFit/>
              </a:bodyPr>
              <a:lstStyle/>
              <a:p>
                <a:pPr lvl="1">
                  <a:lnSpc>
                    <a:spcPct val="150000"/>
                  </a:lnSpc>
                </a:pPr>
                <a:r>
                  <a:rPr lang="zh-CN" altLang="en-US" sz="1600" dirty="0">
                    <a:latin typeface="微软雅黑" panose="020B0503020204020204" pitchFamily="34" charset="-122"/>
                    <a:ea typeface="微软雅黑" panose="020B0503020204020204" pitchFamily="34" charset="-122"/>
                  </a:rPr>
                  <a:t>模型：</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m:rPr>
                            <m:sty m:val="p"/>
                          </m:rPr>
                          <a:rPr lang="en-US" altLang="zh-CN" i="1">
                            <a:latin typeface="Cambria Math" panose="02040503050406030204" pitchFamily="18" charset="0"/>
                            <a:ea typeface="Cambria Math" panose="02040503050406030204" pitchFamily="18" charset="0"/>
                          </a:rPr>
                          <m:t>y</m:t>
                        </m:r>
                      </m:e>
                      <m:sub>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𝛼</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𝑅</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zh-CN" altLang="en-US" b="0" i="1" smtClean="0">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oMath>
                </a14:m>
                <a:endParaRPr lang="en-US" altLang="zh-CN" dirty="0">
                  <a:latin typeface="微软雅黑" panose="020B0503020204020204" pitchFamily="34" charset="-122"/>
                  <a:ea typeface="微软雅黑" panose="020B0503020204020204" pitchFamily="34" charset="-122"/>
                </a:endParaRPr>
              </a:p>
            </p:txBody>
          </p:sp>
        </mc:Choice>
        <mc:Fallback xmlns="">
          <p:sp>
            <p:nvSpPr>
              <p:cNvPr id="17" name="文本框 16">
                <a:extLst>
                  <a:ext uri="{FF2B5EF4-FFF2-40B4-BE49-F238E27FC236}">
                    <a16:creationId xmlns:a16="http://schemas.microsoft.com/office/drawing/2014/main" id="{71ABDAFB-EE5C-4DB3-B40E-A680F6C9110E}"/>
                  </a:ext>
                </a:extLst>
              </p:cNvPr>
              <p:cNvSpPr txBox="1">
                <a:spLocks noRot="1" noChangeAspect="1" noMove="1" noResize="1" noEditPoints="1" noAdjustHandles="1" noChangeArrowheads="1" noChangeShapeType="1" noTextEdit="1"/>
              </p:cNvSpPr>
              <p:nvPr/>
            </p:nvSpPr>
            <p:spPr>
              <a:xfrm>
                <a:off x="6406315" y="786138"/>
                <a:ext cx="5136743" cy="535211"/>
              </a:xfrm>
              <a:prstGeom prst="rect">
                <a:avLst/>
              </a:prstGeom>
              <a:blipFill>
                <a:blip r:embed="rId4"/>
                <a:stretch>
                  <a:fillRect b="-79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705912B0-6CF6-41AE-8536-CF9CD730F149}"/>
                  </a:ext>
                </a:extLst>
              </p:cNvPr>
              <p:cNvGraphicFramePr>
                <a:graphicFrameLocks noGrp="1"/>
              </p:cNvGraphicFramePr>
              <p:nvPr>
                <p:extLst>
                  <p:ext uri="{D42A27DB-BD31-4B8C-83A1-F6EECF244321}">
                    <p14:modId xmlns:p14="http://schemas.microsoft.com/office/powerpoint/2010/main" val="1529771522"/>
                  </p:ext>
                </p:extLst>
              </p:nvPr>
            </p:nvGraphicFramePr>
            <p:xfrm>
              <a:off x="803477" y="2253142"/>
              <a:ext cx="10550323" cy="2345735"/>
            </p:xfrm>
            <a:graphic>
              <a:graphicData uri="http://schemas.openxmlformats.org/drawingml/2006/table">
                <a:tbl>
                  <a:tblPr>
                    <a:tableStyleId>{5C22544A-7EE6-4342-B048-85BDC9FD1C3A}</a:tableStyleId>
                  </a:tblPr>
                  <a:tblGrid>
                    <a:gridCol w="1507189">
                      <a:extLst>
                        <a:ext uri="{9D8B030D-6E8A-4147-A177-3AD203B41FA5}">
                          <a16:colId xmlns:a16="http://schemas.microsoft.com/office/drawing/2014/main" val="536774374"/>
                        </a:ext>
                      </a:extLst>
                    </a:gridCol>
                    <a:gridCol w="1507189">
                      <a:extLst>
                        <a:ext uri="{9D8B030D-6E8A-4147-A177-3AD203B41FA5}">
                          <a16:colId xmlns:a16="http://schemas.microsoft.com/office/drawing/2014/main" val="3590856176"/>
                        </a:ext>
                      </a:extLst>
                    </a:gridCol>
                    <a:gridCol w="1507189">
                      <a:extLst>
                        <a:ext uri="{9D8B030D-6E8A-4147-A177-3AD203B41FA5}">
                          <a16:colId xmlns:a16="http://schemas.microsoft.com/office/drawing/2014/main" val="3126419566"/>
                        </a:ext>
                      </a:extLst>
                    </a:gridCol>
                    <a:gridCol w="1507189">
                      <a:extLst>
                        <a:ext uri="{9D8B030D-6E8A-4147-A177-3AD203B41FA5}">
                          <a16:colId xmlns:a16="http://schemas.microsoft.com/office/drawing/2014/main" val="3756259404"/>
                        </a:ext>
                      </a:extLst>
                    </a:gridCol>
                    <a:gridCol w="1507189">
                      <a:extLst>
                        <a:ext uri="{9D8B030D-6E8A-4147-A177-3AD203B41FA5}">
                          <a16:colId xmlns:a16="http://schemas.microsoft.com/office/drawing/2014/main" val="1669153179"/>
                        </a:ext>
                      </a:extLst>
                    </a:gridCol>
                    <a:gridCol w="1507189">
                      <a:extLst>
                        <a:ext uri="{9D8B030D-6E8A-4147-A177-3AD203B41FA5}">
                          <a16:colId xmlns:a16="http://schemas.microsoft.com/office/drawing/2014/main" val="2164336915"/>
                        </a:ext>
                      </a:extLst>
                    </a:gridCol>
                    <a:gridCol w="1507189">
                      <a:extLst>
                        <a:ext uri="{9D8B030D-6E8A-4147-A177-3AD203B41FA5}">
                          <a16:colId xmlns:a16="http://schemas.microsoft.com/office/drawing/2014/main" val="3313017842"/>
                        </a:ext>
                      </a:extLst>
                    </a:gridCol>
                  </a:tblGrid>
                  <a:tr h="402736">
                    <a:tc rowSpan="2">
                      <a:txBody>
                        <a:bodyPr/>
                        <a:lstStyle/>
                        <a:p>
                          <a:pPr algn="ctr" fontAlgn="ct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solidFill>
                          <a:schemeClr val="accent1">
                            <a:lumMod val="20000"/>
                            <a:lumOff val="80000"/>
                          </a:schemeClr>
                        </a:solidFill>
                      </a:tcPr>
                    </a:tc>
                    <a:tc gridSpan="3">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2019</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四季度</a:t>
                          </a:r>
                        </a:p>
                      </a:txBody>
                      <a:tcPr anchor="ctr">
                        <a:solidFill>
                          <a:schemeClr val="accent1">
                            <a:lumMod val="20000"/>
                            <a:lumOff val="80000"/>
                          </a:schemeClr>
                        </a:solidFill>
                      </a:tcPr>
                    </a:tc>
                    <a:tc hMerge="1">
                      <a:txBody>
                        <a:bodyPr/>
                        <a:lstStyle/>
                        <a:p>
                          <a:pPr algn="ctr" fontAlgn="ct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solidFill>
                          <a:schemeClr val="accent1">
                            <a:lumMod val="20000"/>
                            <a:lumOff val="80000"/>
                          </a:schemeClr>
                        </a:solidFill>
                      </a:tcPr>
                    </a:tc>
                    <a:tc hMerge="1">
                      <a:txBody>
                        <a:bodyPr/>
                        <a:lstStyle/>
                        <a:p>
                          <a:pPr algn="ctr" fontAlgn="ct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solidFill>
                          <a:schemeClr val="accent1">
                            <a:lumMod val="20000"/>
                            <a:lumOff val="80000"/>
                          </a:schemeClr>
                        </a:solidFill>
                      </a:tcPr>
                    </a:tc>
                    <a:tc gridSpan="3">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2020</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二季度</a:t>
                          </a:r>
                        </a:p>
                      </a:txBody>
                      <a:tcPr anchor="ctr">
                        <a:solidFill>
                          <a:schemeClr val="accent1">
                            <a:lumMod val="20000"/>
                            <a:lumOff val="80000"/>
                          </a:schemeClr>
                        </a:solidFill>
                      </a:tcPr>
                    </a:tc>
                    <a:tc hMerge="1">
                      <a:txBody>
                        <a:bodyPr/>
                        <a:lstStyle/>
                        <a:p>
                          <a:pPr algn="ctr" fontAlgn="ct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solidFill>
                          <a:schemeClr val="accent1">
                            <a:lumMod val="20000"/>
                            <a:lumOff val="80000"/>
                          </a:schemeClr>
                        </a:solidFill>
                      </a:tcPr>
                    </a:tc>
                    <a:tc hMerge="1">
                      <a:txBody>
                        <a:bodyPr/>
                        <a:lstStyle/>
                        <a:p>
                          <a:pPr algn="ctr" fontAlgn="ct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solidFill>
                          <a:schemeClr val="accent1">
                            <a:lumMod val="20000"/>
                            <a:lumOff val="80000"/>
                          </a:schemeClr>
                        </a:solidFill>
                      </a:tcPr>
                    </a:tc>
                    <a:extLst>
                      <a:ext uri="{0D108BD9-81ED-4DB2-BD59-A6C34878D82A}">
                        <a16:rowId xmlns:a16="http://schemas.microsoft.com/office/drawing/2014/main" val="4043803478"/>
                      </a:ext>
                    </a:extLst>
                  </a:tr>
                  <a:tr h="402736">
                    <a:tc vMerge="1">
                      <a:txBody>
                        <a:bodyPr/>
                        <a:lstStyle/>
                        <a:p>
                          <a:pPr algn="ctr" fontAlgn="ct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solidFill>
                          <a:schemeClr val="accent1">
                            <a:lumMod val="20000"/>
                            <a:lumOff val="80000"/>
                          </a:schemeClr>
                        </a:solidFill>
                      </a:tcPr>
                    </a:tc>
                    <a:tc>
                      <a:txBody>
                        <a:bodyPr/>
                        <a:lstStyle/>
                        <a:p>
                          <a:pPr algn="ctr" fontAlgn="ct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价值型</a:t>
                          </a:r>
                        </a:p>
                      </a:txBody>
                      <a:tcPr anchor="ctr">
                        <a:solidFill>
                          <a:schemeClr val="accent1">
                            <a:lumMod val="20000"/>
                            <a:lumOff val="80000"/>
                          </a:schemeClr>
                        </a:solidFill>
                      </a:tcPr>
                    </a:tc>
                    <a:tc>
                      <a:txBody>
                        <a:bodyPr/>
                        <a:lstStyle/>
                        <a:p>
                          <a:pPr algn="ctr" fontAlgn="ct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平衡型</a:t>
                          </a:r>
                        </a:p>
                      </a:txBody>
                      <a:tcPr anchor="ctr">
                        <a:solidFill>
                          <a:schemeClr val="accent1">
                            <a:lumMod val="20000"/>
                            <a:lumOff val="80000"/>
                          </a:schemeClr>
                        </a:solidFill>
                      </a:tcPr>
                    </a:tc>
                    <a:tc>
                      <a:txBody>
                        <a:bodyPr/>
                        <a:lstStyle/>
                        <a:p>
                          <a:pPr algn="ctr" fontAlgn="ct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成长型</a:t>
                          </a:r>
                        </a:p>
                      </a:txBody>
                      <a:tcPr anchor="ctr">
                        <a:solidFill>
                          <a:schemeClr val="accent1">
                            <a:lumMod val="20000"/>
                            <a:lumOff val="80000"/>
                          </a:schemeClr>
                        </a:solidFill>
                      </a:tcPr>
                    </a:tc>
                    <a:tc>
                      <a:txBody>
                        <a:bodyPr/>
                        <a:lstStyle/>
                        <a:p>
                          <a:pPr algn="ctr" fontAlgn="ct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价值型</a:t>
                          </a:r>
                        </a:p>
                      </a:txBody>
                      <a:tcPr anchor="ctr">
                        <a:solidFill>
                          <a:schemeClr val="accent1">
                            <a:lumMod val="20000"/>
                            <a:lumOff val="80000"/>
                          </a:schemeClr>
                        </a:solidFill>
                      </a:tcPr>
                    </a:tc>
                    <a:tc>
                      <a:txBody>
                        <a:bodyPr/>
                        <a:lstStyle/>
                        <a:p>
                          <a:pPr algn="ctr" fontAlgn="ct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平衡型</a:t>
                          </a:r>
                        </a:p>
                      </a:txBody>
                      <a:tcPr anchor="ctr">
                        <a:solidFill>
                          <a:schemeClr val="accent1">
                            <a:lumMod val="20000"/>
                            <a:lumOff val="80000"/>
                          </a:schemeClr>
                        </a:solidFill>
                      </a:tcPr>
                    </a:tc>
                    <a:tc>
                      <a:txBody>
                        <a:bodyPr/>
                        <a:lstStyle/>
                        <a:p>
                          <a:pPr algn="ctr" fontAlgn="ct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成长型</a:t>
                          </a:r>
                        </a:p>
                      </a:txBody>
                      <a:tcPr anchor="ctr">
                        <a:solidFill>
                          <a:schemeClr val="accent1">
                            <a:lumMod val="20000"/>
                            <a:lumOff val="80000"/>
                          </a:schemeClr>
                        </a:solidFill>
                      </a:tcPr>
                    </a:tc>
                    <a:extLst>
                      <a:ext uri="{0D108BD9-81ED-4DB2-BD59-A6C34878D82A}">
                        <a16:rowId xmlns:a16="http://schemas.microsoft.com/office/drawing/2014/main" val="1029223226"/>
                      </a:ext>
                    </a:extLst>
                  </a:tr>
                  <a:tr h="513421">
                    <a:tc>
                      <a:txBody>
                        <a:bodyPr/>
                        <a:lstStyle/>
                        <a:p>
                          <a:pPr marL="0" algn="ctr" defTabSz="914400" rtl="0" eaLnBrk="1" fontAlgn="ctr" latinLnBrk="0" hangingPunct="1"/>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ea typeface="Cambria Math" panose="02040503050406030204" pitchFamily="18" charset="0"/>
                                      </a:rPr>
                                    </m:ctrlPr>
                                  </m:sSubPr>
                                  <m:e>
                                    <m:r>
                                      <a:rPr lang="zh-CN" altLang="en-US" sz="2000" b="1" i="1" smtClean="0">
                                        <a:latin typeface="Cambria Math" panose="02040503050406030204" pitchFamily="18" charset="0"/>
                                        <a:ea typeface="Cambria Math" panose="02040503050406030204" pitchFamily="18" charset="0"/>
                                      </a:rPr>
                                      <m:t>𝜷</m:t>
                                    </m:r>
                                  </m:e>
                                  <m:sub>
                                    <m:r>
                                      <a:rPr lang="en-US" altLang="zh-CN" sz="2000" b="1" i="1" smtClean="0">
                                        <a:latin typeface="Cambria Math" panose="02040503050406030204" pitchFamily="18" charset="0"/>
                                        <a:ea typeface="Cambria Math" panose="02040503050406030204" pitchFamily="18" charset="0"/>
                                      </a:rPr>
                                      <m:t>𝟏</m:t>
                                    </m:r>
                                  </m:sub>
                                </m:sSub>
                              </m:oMath>
                            </m:oMathPara>
                          </a14:m>
                          <a:endParaRPr lang="en-US" sz="2000" b="1"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tc>
                    <a:tc>
                      <a:txBody>
                        <a:bodyPr/>
                        <a:lstStyle/>
                        <a:p>
                          <a:pPr marL="0" algn="l" defTabSz="914400" rtl="0" eaLnBrk="1" fontAlgn="ctr" latinLnBrk="0" hangingPunct="1"/>
                          <a:r>
                            <a:rPr 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1.583</a:t>
                          </a: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3</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1.8951</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1.7124</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algn="l" defTabSz="914400" rtl="0" eaLnBrk="1" fontAlgn="ctr" latinLnBrk="0" hangingPunct="1"/>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1.7471</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1.9459</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2.6068***</a:t>
                          </a:r>
                        </a:p>
                      </a:txBody>
                      <a:tcPr marL="4763" marR="4763" marT="4763" marB="0" anchor="ctr"/>
                    </a:tc>
                    <a:extLst>
                      <a:ext uri="{0D108BD9-81ED-4DB2-BD59-A6C34878D82A}">
                        <a16:rowId xmlns:a16="http://schemas.microsoft.com/office/drawing/2014/main" val="3271259163"/>
                      </a:ext>
                    </a:extLst>
                  </a:tr>
                  <a:tr h="513421">
                    <a:tc>
                      <a:txBody>
                        <a:bodyPr/>
                        <a:lstStyle/>
                        <a:p>
                          <a:pPr marL="0" algn="ctr" defTabSz="914400" rtl="0" eaLnBrk="1" fontAlgn="ctr" latinLnBrk="0" hangingPunct="1"/>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ea typeface="Cambria Math" panose="02040503050406030204" pitchFamily="18" charset="0"/>
                                      </a:rPr>
                                    </m:ctrlPr>
                                  </m:sSubPr>
                                  <m:e>
                                    <m:r>
                                      <a:rPr lang="zh-CN" altLang="en-US" sz="2000" b="1" i="1" smtClean="0">
                                        <a:latin typeface="Cambria Math" panose="02040503050406030204" pitchFamily="18" charset="0"/>
                                        <a:ea typeface="Cambria Math" panose="02040503050406030204" pitchFamily="18" charset="0"/>
                                      </a:rPr>
                                      <m:t>𝜷</m:t>
                                    </m:r>
                                  </m:e>
                                  <m:sub>
                                    <m:r>
                                      <a:rPr lang="en-US" altLang="zh-CN" sz="2000" b="1" i="1" smtClean="0">
                                        <a:latin typeface="Cambria Math" panose="02040503050406030204" pitchFamily="18" charset="0"/>
                                        <a:ea typeface="Cambria Math" panose="02040503050406030204" pitchFamily="18" charset="0"/>
                                      </a:rPr>
                                      <m:t>𝟐</m:t>
                                    </m:r>
                                  </m:sub>
                                </m:sSub>
                              </m:oMath>
                            </m:oMathPara>
                          </a14:m>
                          <a:endParaRPr lang="zh-CN" altLang="en-US" sz="2000" b="1"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tc>
                    <a:tc>
                      <a:txBody>
                        <a:bodyPr/>
                        <a:lstStyle/>
                        <a:p>
                          <a:pPr marL="0" algn="l" defTabSz="914400" rtl="0" eaLnBrk="1" fontAlgn="ctr" latinLnBrk="0" hangingPunct="1"/>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-0.2665</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1.0476</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2.4034</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-7.4336***</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-1.7070**</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0.3425</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extLst>
                      <a:ext uri="{0D108BD9-81ED-4DB2-BD59-A6C34878D82A}">
                        <a16:rowId xmlns:a16="http://schemas.microsoft.com/office/drawing/2014/main" val="4005790743"/>
                      </a:ext>
                    </a:extLst>
                  </a:tr>
                  <a:tr h="513421">
                    <a:tc>
                      <a:txBody>
                        <a:bodyPr/>
                        <a:lstStyle/>
                        <a:p>
                          <a:pPr marL="0" algn="ctr" defTabSz="914400" rtl="0" eaLnBrk="1" fontAlgn="ctr" latinLnBrk="0" hangingPunct="1"/>
                          <a:r>
                            <a:rPr lang="en-US" altLang="zh-CN" sz="2000" b="1" i="0" kern="1200" dirty="0">
                              <a:solidFill>
                                <a:schemeClr val="dk1"/>
                              </a:solidFill>
                              <a:latin typeface="Cambria Math" panose="02040503050406030204" pitchFamily="18" charset="0"/>
                              <a:ea typeface="Cambria Math" panose="02040503050406030204" pitchFamily="18" charset="0"/>
                              <a:cs typeface="+mn-cs"/>
                            </a:rPr>
                            <a:t>F test</a:t>
                          </a:r>
                          <a:endParaRPr lang="zh-CN" altLang="en-US" sz="2000" b="1" i="0" kern="1200" dirty="0">
                            <a:solidFill>
                              <a:schemeClr val="dk1"/>
                            </a:solidFill>
                            <a:latin typeface="Cambria Math" panose="02040503050406030204" pitchFamily="18" charset="0"/>
                            <a:ea typeface="微软雅黑" panose="020B0503020204020204" pitchFamily="34" charset="-122"/>
                            <a:cs typeface="+mn-cs"/>
                          </a:endParaRPr>
                        </a:p>
                      </a:txBody>
                      <a:tcPr anchor="ctr"/>
                    </a:tc>
                    <a:tc>
                      <a:txBody>
                        <a:bodyPr/>
                        <a:lstStyle/>
                        <a:p>
                          <a:pPr marL="0" algn="l" defTabSz="914400" rtl="0" eaLnBrk="1" fontAlgn="ctr" latinLnBrk="0" hangingPunct="1"/>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241.613</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278.173</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30.7857</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algn="l" defTabSz="914400" rtl="0" eaLnBrk="1" fontAlgn="ctr" latinLnBrk="0" hangingPunct="1"/>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485.981***</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45.5328</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19.2476</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extLst>
                      <a:ext uri="{0D108BD9-81ED-4DB2-BD59-A6C34878D82A}">
                        <a16:rowId xmlns:a16="http://schemas.microsoft.com/office/drawing/2014/main" val="2299031552"/>
                      </a:ext>
                    </a:extLst>
                  </a:tr>
                </a:tbl>
              </a:graphicData>
            </a:graphic>
          </p:graphicFrame>
        </mc:Choice>
        <mc:Fallback xmlns="">
          <p:graphicFrame>
            <p:nvGraphicFramePr>
              <p:cNvPr id="9" name="Table 8">
                <a:extLst>
                  <a:ext uri="{FF2B5EF4-FFF2-40B4-BE49-F238E27FC236}">
                    <a16:creationId xmlns:a16="http://schemas.microsoft.com/office/drawing/2014/main" id="{705912B0-6CF6-41AE-8536-CF9CD730F149}"/>
                  </a:ext>
                </a:extLst>
              </p:cNvPr>
              <p:cNvGraphicFramePr>
                <a:graphicFrameLocks noGrp="1"/>
              </p:cNvGraphicFramePr>
              <p:nvPr>
                <p:extLst>
                  <p:ext uri="{D42A27DB-BD31-4B8C-83A1-F6EECF244321}">
                    <p14:modId xmlns:p14="http://schemas.microsoft.com/office/powerpoint/2010/main" val="1529771522"/>
                  </p:ext>
                </p:extLst>
              </p:nvPr>
            </p:nvGraphicFramePr>
            <p:xfrm>
              <a:off x="803477" y="2253142"/>
              <a:ext cx="10550323" cy="2345735"/>
            </p:xfrm>
            <a:graphic>
              <a:graphicData uri="http://schemas.openxmlformats.org/drawingml/2006/table">
                <a:tbl>
                  <a:tblPr>
                    <a:tableStyleId>{5C22544A-7EE6-4342-B048-85BDC9FD1C3A}</a:tableStyleId>
                  </a:tblPr>
                  <a:tblGrid>
                    <a:gridCol w="1507189">
                      <a:extLst>
                        <a:ext uri="{9D8B030D-6E8A-4147-A177-3AD203B41FA5}">
                          <a16:colId xmlns:a16="http://schemas.microsoft.com/office/drawing/2014/main" val="536774374"/>
                        </a:ext>
                      </a:extLst>
                    </a:gridCol>
                    <a:gridCol w="1507189">
                      <a:extLst>
                        <a:ext uri="{9D8B030D-6E8A-4147-A177-3AD203B41FA5}">
                          <a16:colId xmlns:a16="http://schemas.microsoft.com/office/drawing/2014/main" val="3590856176"/>
                        </a:ext>
                      </a:extLst>
                    </a:gridCol>
                    <a:gridCol w="1507189">
                      <a:extLst>
                        <a:ext uri="{9D8B030D-6E8A-4147-A177-3AD203B41FA5}">
                          <a16:colId xmlns:a16="http://schemas.microsoft.com/office/drawing/2014/main" val="3126419566"/>
                        </a:ext>
                      </a:extLst>
                    </a:gridCol>
                    <a:gridCol w="1507189">
                      <a:extLst>
                        <a:ext uri="{9D8B030D-6E8A-4147-A177-3AD203B41FA5}">
                          <a16:colId xmlns:a16="http://schemas.microsoft.com/office/drawing/2014/main" val="3756259404"/>
                        </a:ext>
                      </a:extLst>
                    </a:gridCol>
                    <a:gridCol w="1507189">
                      <a:extLst>
                        <a:ext uri="{9D8B030D-6E8A-4147-A177-3AD203B41FA5}">
                          <a16:colId xmlns:a16="http://schemas.microsoft.com/office/drawing/2014/main" val="1669153179"/>
                        </a:ext>
                      </a:extLst>
                    </a:gridCol>
                    <a:gridCol w="1507189">
                      <a:extLst>
                        <a:ext uri="{9D8B030D-6E8A-4147-A177-3AD203B41FA5}">
                          <a16:colId xmlns:a16="http://schemas.microsoft.com/office/drawing/2014/main" val="2164336915"/>
                        </a:ext>
                      </a:extLst>
                    </a:gridCol>
                    <a:gridCol w="1507189">
                      <a:extLst>
                        <a:ext uri="{9D8B030D-6E8A-4147-A177-3AD203B41FA5}">
                          <a16:colId xmlns:a16="http://schemas.microsoft.com/office/drawing/2014/main" val="3313017842"/>
                        </a:ext>
                      </a:extLst>
                    </a:gridCol>
                  </a:tblGrid>
                  <a:tr h="402736">
                    <a:tc rowSpan="2">
                      <a:txBody>
                        <a:bodyPr/>
                        <a:lstStyle/>
                        <a:p>
                          <a:pPr algn="ctr" fontAlgn="ct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solidFill>
                          <a:schemeClr val="accent1">
                            <a:lumMod val="20000"/>
                            <a:lumOff val="80000"/>
                          </a:schemeClr>
                        </a:solidFill>
                      </a:tcPr>
                    </a:tc>
                    <a:tc gridSpan="3">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2019</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四季度</a:t>
                          </a:r>
                        </a:p>
                      </a:txBody>
                      <a:tcPr anchor="ctr">
                        <a:solidFill>
                          <a:schemeClr val="accent1">
                            <a:lumMod val="20000"/>
                            <a:lumOff val="80000"/>
                          </a:schemeClr>
                        </a:solidFill>
                      </a:tcPr>
                    </a:tc>
                    <a:tc hMerge="1">
                      <a:txBody>
                        <a:bodyPr/>
                        <a:lstStyle/>
                        <a:p>
                          <a:pPr algn="ctr" fontAlgn="ct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solidFill>
                          <a:schemeClr val="accent1">
                            <a:lumMod val="20000"/>
                            <a:lumOff val="80000"/>
                          </a:schemeClr>
                        </a:solidFill>
                      </a:tcPr>
                    </a:tc>
                    <a:tc hMerge="1">
                      <a:txBody>
                        <a:bodyPr/>
                        <a:lstStyle/>
                        <a:p>
                          <a:pPr algn="ctr" fontAlgn="ct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solidFill>
                          <a:schemeClr val="accent1">
                            <a:lumMod val="20000"/>
                            <a:lumOff val="80000"/>
                          </a:schemeClr>
                        </a:solidFill>
                      </a:tcPr>
                    </a:tc>
                    <a:tc gridSpan="3">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2020</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二季度</a:t>
                          </a:r>
                        </a:p>
                      </a:txBody>
                      <a:tcPr anchor="ctr">
                        <a:solidFill>
                          <a:schemeClr val="accent1">
                            <a:lumMod val="20000"/>
                            <a:lumOff val="80000"/>
                          </a:schemeClr>
                        </a:solidFill>
                      </a:tcPr>
                    </a:tc>
                    <a:tc hMerge="1">
                      <a:txBody>
                        <a:bodyPr/>
                        <a:lstStyle/>
                        <a:p>
                          <a:pPr algn="ctr" fontAlgn="ct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solidFill>
                          <a:schemeClr val="accent1">
                            <a:lumMod val="20000"/>
                            <a:lumOff val="80000"/>
                          </a:schemeClr>
                        </a:solidFill>
                      </a:tcPr>
                    </a:tc>
                    <a:tc hMerge="1">
                      <a:txBody>
                        <a:bodyPr/>
                        <a:lstStyle/>
                        <a:p>
                          <a:pPr algn="ctr" fontAlgn="ct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solidFill>
                          <a:schemeClr val="accent1">
                            <a:lumMod val="20000"/>
                            <a:lumOff val="80000"/>
                          </a:schemeClr>
                        </a:solidFill>
                      </a:tcPr>
                    </a:tc>
                    <a:extLst>
                      <a:ext uri="{0D108BD9-81ED-4DB2-BD59-A6C34878D82A}">
                        <a16:rowId xmlns:a16="http://schemas.microsoft.com/office/drawing/2014/main" val="4043803478"/>
                      </a:ext>
                    </a:extLst>
                  </a:tr>
                  <a:tr h="402736">
                    <a:tc vMerge="1">
                      <a:txBody>
                        <a:bodyPr/>
                        <a:lstStyle/>
                        <a:p>
                          <a:pPr algn="ctr" fontAlgn="ct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solidFill>
                          <a:schemeClr val="accent1">
                            <a:lumMod val="20000"/>
                            <a:lumOff val="80000"/>
                          </a:schemeClr>
                        </a:solidFill>
                      </a:tcPr>
                    </a:tc>
                    <a:tc>
                      <a:txBody>
                        <a:bodyPr/>
                        <a:lstStyle/>
                        <a:p>
                          <a:pPr algn="ctr" fontAlgn="ct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价值型</a:t>
                          </a:r>
                        </a:p>
                      </a:txBody>
                      <a:tcPr anchor="ctr">
                        <a:solidFill>
                          <a:schemeClr val="accent1">
                            <a:lumMod val="20000"/>
                            <a:lumOff val="80000"/>
                          </a:schemeClr>
                        </a:solidFill>
                      </a:tcPr>
                    </a:tc>
                    <a:tc>
                      <a:txBody>
                        <a:bodyPr/>
                        <a:lstStyle/>
                        <a:p>
                          <a:pPr algn="ctr" fontAlgn="ct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平衡型</a:t>
                          </a:r>
                        </a:p>
                      </a:txBody>
                      <a:tcPr anchor="ctr">
                        <a:solidFill>
                          <a:schemeClr val="accent1">
                            <a:lumMod val="20000"/>
                            <a:lumOff val="80000"/>
                          </a:schemeClr>
                        </a:solidFill>
                      </a:tcPr>
                    </a:tc>
                    <a:tc>
                      <a:txBody>
                        <a:bodyPr/>
                        <a:lstStyle/>
                        <a:p>
                          <a:pPr algn="ctr" fontAlgn="ct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成长型</a:t>
                          </a:r>
                        </a:p>
                      </a:txBody>
                      <a:tcPr anchor="ctr">
                        <a:solidFill>
                          <a:schemeClr val="accent1">
                            <a:lumMod val="20000"/>
                            <a:lumOff val="80000"/>
                          </a:schemeClr>
                        </a:solidFill>
                      </a:tcPr>
                    </a:tc>
                    <a:tc>
                      <a:txBody>
                        <a:bodyPr/>
                        <a:lstStyle/>
                        <a:p>
                          <a:pPr algn="ctr" fontAlgn="ct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价值型</a:t>
                          </a:r>
                        </a:p>
                      </a:txBody>
                      <a:tcPr anchor="ctr">
                        <a:solidFill>
                          <a:schemeClr val="accent1">
                            <a:lumMod val="20000"/>
                            <a:lumOff val="80000"/>
                          </a:schemeClr>
                        </a:solidFill>
                      </a:tcPr>
                    </a:tc>
                    <a:tc>
                      <a:txBody>
                        <a:bodyPr/>
                        <a:lstStyle/>
                        <a:p>
                          <a:pPr algn="ctr" fontAlgn="ct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平衡型</a:t>
                          </a:r>
                        </a:p>
                      </a:txBody>
                      <a:tcPr anchor="ctr">
                        <a:solidFill>
                          <a:schemeClr val="accent1">
                            <a:lumMod val="20000"/>
                            <a:lumOff val="80000"/>
                          </a:schemeClr>
                        </a:solidFill>
                      </a:tcPr>
                    </a:tc>
                    <a:tc>
                      <a:txBody>
                        <a:bodyPr/>
                        <a:lstStyle/>
                        <a:p>
                          <a:pPr algn="ctr" fontAlgn="ct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成长型</a:t>
                          </a:r>
                        </a:p>
                      </a:txBody>
                      <a:tcPr anchor="ctr">
                        <a:solidFill>
                          <a:schemeClr val="accent1">
                            <a:lumMod val="20000"/>
                            <a:lumOff val="80000"/>
                          </a:schemeClr>
                        </a:solidFill>
                      </a:tcPr>
                    </a:tc>
                    <a:extLst>
                      <a:ext uri="{0D108BD9-81ED-4DB2-BD59-A6C34878D82A}">
                        <a16:rowId xmlns:a16="http://schemas.microsoft.com/office/drawing/2014/main" val="1029223226"/>
                      </a:ext>
                    </a:extLst>
                  </a:tr>
                  <a:tr h="513421">
                    <a:tc>
                      <a:txBody>
                        <a:bodyPr/>
                        <a:lstStyle/>
                        <a:p>
                          <a:endParaRPr lang="zh-CN"/>
                        </a:p>
                      </a:txBody>
                      <a:tcPr marL="4763" marR="4763" marT="4763" marB="0" anchor="ctr">
                        <a:blipFill>
                          <a:blip r:embed="rId5"/>
                          <a:stretch>
                            <a:fillRect l="-405" t="-163095" r="-602024" b="-209524"/>
                          </a:stretch>
                        </a:blipFill>
                      </a:tcPr>
                    </a:tc>
                    <a:tc>
                      <a:txBody>
                        <a:bodyPr/>
                        <a:lstStyle/>
                        <a:p>
                          <a:pPr marL="0" algn="l" defTabSz="914400" rtl="0" eaLnBrk="1" fontAlgn="ctr" latinLnBrk="0" hangingPunct="1"/>
                          <a:r>
                            <a:rPr 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1.583</a:t>
                          </a: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3</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1.8951</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1.7124</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algn="l" defTabSz="914400" rtl="0" eaLnBrk="1" fontAlgn="ctr" latinLnBrk="0" hangingPunct="1"/>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1.7471</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1.9459</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2.6068***</a:t>
                          </a:r>
                        </a:p>
                      </a:txBody>
                      <a:tcPr marL="4763" marR="4763" marT="4763" marB="0" anchor="ctr"/>
                    </a:tc>
                    <a:extLst>
                      <a:ext uri="{0D108BD9-81ED-4DB2-BD59-A6C34878D82A}">
                        <a16:rowId xmlns:a16="http://schemas.microsoft.com/office/drawing/2014/main" val="3271259163"/>
                      </a:ext>
                    </a:extLst>
                  </a:tr>
                  <a:tr h="513421">
                    <a:tc>
                      <a:txBody>
                        <a:bodyPr/>
                        <a:lstStyle/>
                        <a:p>
                          <a:endParaRPr lang="zh-CN"/>
                        </a:p>
                      </a:txBody>
                      <a:tcPr anchor="ctr">
                        <a:blipFill>
                          <a:blip r:embed="rId5"/>
                          <a:stretch>
                            <a:fillRect l="-405" t="-260000" r="-602024" b="-107059"/>
                          </a:stretch>
                        </a:blipFill>
                      </a:tcPr>
                    </a:tc>
                    <a:tc>
                      <a:txBody>
                        <a:bodyPr/>
                        <a:lstStyle/>
                        <a:p>
                          <a:pPr marL="0" algn="l" defTabSz="914400" rtl="0" eaLnBrk="1" fontAlgn="ctr" latinLnBrk="0" hangingPunct="1"/>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-0.2665</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1.0476</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2.4034</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-7.4336***</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-1.7070**</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0.3425</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extLst>
                      <a:ext uri="{0D108BD9-81ED-4DB2-BD59-A6C34878D82A}">
                        <a16:rowId xmlns:a16="http://schemas.microsoft.com/office/drawing/2014/main" val="4005790743"/>
                      </a:ext>
                    </a:extLst>
                  </a:tr>
                  <a:tr h="513421">
                    <a:tc>
                      <a:txBody>
                        <a:bodyPr/>
                        <a:lstStyle/>
                        <a:p>
                          <a:pPr marL="0" algn="ctr" defTabSz="914400" rtl="0" eaLnBrk="1" fontAlgn="ctr" latinLnBrk="0" hangingPunct="1"/>
                          <a:r>
                            <a:rPr lang="en-US" altLang="zh-CN" sz="2000" b="1" i="0" kern="1200" dirty="0">
                              <a:solidFill>
                                <a:schemeClr val="dk1"/>
                              </a:solidFill>
                              <a:latin typeface="Cambria Math" panose="02040503050406030204" pitchFamily="18" charset="0"/>
                              <a:ea typeface="Cambria Math" panose="02040503050406030204" pitchFamily="18" charset="0"/>
                              <a:cs typeface="+mn-cs"/>
                            </a:rPr>
                            <a:t>F test</a:t>
                          </a:r>
                          <a:endParaRPr lang="zh-CN" altLang="en-US" sz="2000" b="1" i="0" kern="1200" dirty="0">
                            <a:solidFill>
                              <a:schemeClr val="dk1"/>
                            </a:solidFill>
                            <a:latin typeface="Cambria Math" panose="02040503050406030204" pitchFamily="18" charset="0"/>
                            <a:ea typeface="微软雅黑" panose="020B0503020204020204" pitchFamily="34" charset="-122"/>
                            <a:cs typeface="+mn-cs"/>
                          </a:endParaRPr>
                        </a:p>
                      </a:txBody>
                      <a:tcPr anchor="ctr"/>
                    </a:tc>
                    <a:tc>
                      <a:txBody>
                        <a:bodyPr/>
                        <a:lstStyle/>
                        <a:p>
                          <a:pPr marL="0" algn="l" defTabSz="914400" rtl="0" eaLnBrk="1" fontAlgn="ctr" latinLnBrk="0" hangingPunct="1"/>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241.613</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278.173</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30.7857</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algn="l" defTabSz="914400" rtl="0" eaLnBrk="1" fontAlgn="ctr" latinLnBrk="0" hangingPunct="1"/>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485.981***</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45.5328</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19.2476</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p>
                      </a:txBody>
                      <a:tcPr anchor="ctr"/>
                    </a:tc>
                    <a:extLst>
                      <a:ext uri="{0D108BD9-81ED-4DB2-BD59-A6C34878D82A}">
                        <a16:rowId xmlns:a16="http://schemas.microsoft.com/office/drawing/2014/main" val="2299031552"/>
                      </a:ext>
                    </a:extLst>
                  </a:tr>
                </a:tbl>
              </a:graphicData>
            </a:graphic>
          </p:graphicFrame>
        </mc:Fallback>
      </mc:AlternateContent>
      <p:sp>
        <p:nvSpPr>
          <p:cNvPr id="10" name="文本框 9">
            <a:extLst>
              <a:ext uri="{FF2B5EF4-FFF2-40B4-BE49-F238E27FC236}">
                <a16:creationId xmlns:a16="http://schemas.microsoft.com/office/drawing/2014/main" id="{1C88920E-458F-4CEC-86D6-81D56DA34D4E}"/>
              </a:ext>
            </a:extLst>
          </p:cNvPr>
          <p:cNvSpPr txBox="1"/>
          <p:nvPr/>
        </p:nvSpPr>
        <p:spPr>
          <a:xfrm>
            <a:off x="265101" y="4615581"/>
            <a:ext cx="7028415" cy="336695"/>
          </a:xfrm>
          <a:prstGeom prst="rect">
            <a:avLst/>
          </a:prstGeom>
          <a:noFill/>
        </p:spPr>
        <p:txBody>
          <a:bodyPr wrap="square" rtlCol="0">
            <a:spAutoFit/>
          </a:bodyPr>
          <a:lstStyle/>
          <a:p>
            <a:pPr marL="628650" lvl="1" indent="-1714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***，**，*分别代表在</a:t>
            </a:r>
            <a:r>
              <a:rPr lang="en-US" altLang="zh-CN" sz="1200" dirty="0">
                <a:latin typeface="微软雅黑" panose="020B0503020204020204" pitchFamily="34" charset="-122"/>
                <a:ea typeface="微软雅黑" panose="020B0503020204020204" pitchFamily="34" charset="-122"/>
              </a:rPr>
              <a:t>10%</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5%</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的水平上显著。</a:t>
            </a:r>
            <a:endParaRPr lang="en-US" altLang="zh-CN" sz="12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7C570B-BBC6-4348-9DD2-8C02C18F32A2}"/>
                  </a:ext>
                </a:extLst>
              </p:cNvPr>
              <p:cNvSpPr txBox="1"/>
              <p:nvPr/>
            </p:nvSpPr>
            <p:spPr>
              <a:xfrm>
                <a:off x="198840" y="5050326"/>
                <a:ext cx="11106060" cy="1156855"/>
              </a:xfrm>
              <a:prstGeom prst="rect">
                <a:avLst/>
              </a:prstGeom>
              <a:noFill/>
            </p:spPr>
            <p:txBody>
              <a:bodyPr wrap="square" rtlCol="0">
                <a:spAutoFit/>
              </a:bodyPr>
              <a:lstStyle/>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价值型基金的</a:t>
                </a:r>
                <a14:m>
                  <m:oMath xmlns:m="http://schemas.openxmlformats.org/officeDocument/2006/math">
                    <m:sSub>
                      <m:sSubPr>
                        <m:ctrlPr>
                          <a:rPr lang="en-US" altLang="zh-CN" sz="1600" i="1" smtClean="0">
                            <a:latin typeface="Cambria Math" panose="02040503050406030204" pitchFamily="18" charset="0"/>
                            <a:ea typeface="Cambria Math" panose="02040503050406030204" pitchFamily="18" charset="0"/>
                          </a:rPr>
                        </m:ctrlPr>
                      </m:sSubPr>
                      <m:e>
                        <m:r>
                          <a:rPr lang="zh-CN" altLang="en-US" sz="1600" b="0" i="1" smtClean="0">
                            <a:latin typeface="Cambria Math" panose="02040503050406030204" pitchFamily="18" charset="0"/>
                            <a:ea typeface="Cambria Math" panose="02040503050406030204" pitchFamily="18" charset="0"/>
                          </a:rPr>
                          <m:t>𝛽</m:t>
                        </m:r>
                      </m:e>
                      <m:sub>
                        <m:r>
                          <a:rPr lang="en-US" altLang="zh-CN" sz="1600" b="0" i="1" smtClean="0">
                            <a:latin typeface="Cambria Math" panose="02040503050406030204" pitchFamily="18" charset="0"/>
                            <a:ea typeface="Cambria Math" panose="02040503050406030204" pitchFamily="18" charset="0"/>
                          </a:rPr>
                          <m:t>1</m:t>
                        </m:r>
                      </m:sub>
                    </m:sSub>
                  </m:oMath>
                </a14:m>
                <a:r>
                  <a:rPr lang="zh-CN" altLang="en-US" sz="1600" dirty="0">
                    <a:latin typeface="微软雅黑" panose="020B0503020204020204" pitchFamily="34" charset="-122"/>
                    <a:ea typeface="微软雅黑" panose="020B0503020204020204" pitchFamily="34" charset="-122"/>
                  </a:rPr>
                  <a:t>值最小。为什么？（价值型基金追求长期稳定的收益，一般投资于大盘蓝筹股，信息相对公开透明，基金经理较少依赖网络中的信息。而成长型偏重于业绩爆发性强的中小创股票，这类股票各方面存在不确定性因素，公开市场信息作用较弱，基金经理可能会更多地会去寻求私人网络中的信息。）</a:t>
                </a:r>
                <a:endParaRPr lang="en-US" altLang="zh-CN" sz="1600" dirty="0">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B07C570B-BBC6-4348-9DD2-8C02C18F32A2}"/>
                  </a:ext>
                </a:extLst>
              </p:cNvPr>
              <p:cNvSpPr txBox="1">
                <a:spLocks noRot="1" noChangeAspect="1" noMove="1" noResize="1" noEditPoints="1" noAdjustHandles="1" noChangeArrowheads="1" noChangeShapeType="1" noTextEdit="1"/>
              </p:cNvSpPr>
              <p:nvPr/>
            </p:nvSpPr>
            <p:spPr>
              <a:xfrm>
                <a:off x="198840" y="5050326"/>
                <a:ext cx="11106060" cy="1156855"/>
              </a:xfrm>
              <a:prstGeom prst="rect">
                <a:avLst/>
              </a:prstGeom>
              <a:blipFill>
                <a:blip r:embed="rId6"/>
                <a:stretch>
                  <a:fillRect r="-2197" b="-57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7013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基金业绩与基金经理私人信息</a:t>
            </a: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3"/>
          <a:stretch>
            <a:fillRect/>
          </a:stretch>
        </p:blipFill>
        <p:spPr>
          <a:xfrm>
            <a:off x="10196052" y="-2071"/>
            <a:ext cx="1995948" cy="598112"/>
          </a:xfrm>
          <a:prstGeom prst="rect">
            <a:avLst/>
          </a:prstGeom>
        </p:spPr>
      </p:pic>
      <p:sp>
        <p:nvSpPr>
          <p:cNvPr id="16" name="矩形: 圆角 15">
            <a:extLst>
              <a:ext uri="{FF2B5EF4-FFF2-40B4-BE49-F238E27FC236}">
                <a16:creationId xmlns:a16="http://schemas.microsoft.com/office/drawing/2014/main" id="{47766625-C170-4CC4-8FF1-F8E6ED2EA604}"/>
              </a:ext>
            </a:extLst>
          </p:cNvPr>
          <p:cNvSpPr/>
          <p:nvPr/>
        </p:nvSpPr>
        <p:spPr>
          <a:xfrm>
            <a:off x="803481" y="945190"/>
            <a:ext cx="5292519" cy="3072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latin typeface="微软雅黑" panose="020B0503020204020204" pitchFamily="34" charset="-122"/>
                <a:ea typeface="微软雅黑" panose="020B0503020204020204" pitchFamily="34" charset="-122"/>
              </a:rPr>
              <a:t>度量基金</a:t>
            </a:r>
            <a:r>
              <a:rPr lang="en-US" altLang="zh-CN" sz="1600" b="1" dirty="0">
                <a:solidFill>
                  <a:schemeClr val="tx1"/>
                </a:solidFill>
                <a:latin typeface="微软雅黑" panose="020B0503020204020204" pitchFamily="34" charset="-122"/>
                <a:ea typeface="微软雅黑" panose="020B0503020204020204" pitchFamily="34" charset="-122"/>
              </a:rPr>
              <a:t>C</a:t>
            </a:r>
            <a:r>
              <a:rPr lang="zh-CN" altLang="en-US" sz="1600" b="1" dirty="0">
                <a:solidFill>
                  <a:schemeClr val="tx1"/>
                </a:solidFill>
                <a:latin typeface="微软雅黑" panose="020B0503020204020204" pitchFamily="34" charset="-122"/>
                <a:ea typeface="微软雅黑" panose="020B0503020204020204" pitchFamily="34" charset="-122"/>
              </a:rPr>
              <a:t>位程度</a:t>
            </a:r>
          </a:p>
        </p:txBody>
      </p:sp>
      <p:sp>
        <p:nvSpPr>
          <p:cNvPr id="2" name="灯片编号占位符 1">
            <a:extLst>
              <a:ext uri="{FF2B5EF4-FFF2-40B4-BE49-F238E27FC236}">
                <a16:creationId xmlns:a16="http://schemas.microsoft.com/office/drawing/2014/main" id="{10374538-734A-4F93-BED2-1D610662B9C2}"/>
              </a:ext>
            </a:extLst>
          </p:cNvPr>
          <p:cNvSpPr>
            <a:spLocks noGrp="1"/>
          </p:cNvSpPr>
          <p:nvPr>
            <p:ph type="sldNum" sz="quarter" idx="12"/>
          </p:nvPr>
        </p:nvSpPr>
        <p:spPr/>
        <p:txBody>
          <a:bodyPr/>
          <a:lstStyle/>
          <a:p>
            <a:fld id="{94ACAC3A-89D2-41A8-AABE-12105CD8611B}" type="slidenum">
              <a:rPr lang="zh-CN" altLang="en-US" smtClean="0"/>
              <a:t>14</a:t>
            </a:fld>
            <a:endParaRPr lang="zh-CN" altLang="en-US" dirty="0"/>
          </a:p>
        </p:txBody>
      </p:sp>
      <p:grpSp>
        <p:nvGrpSpPr>
          <p:cNvPr id="17" name="组合 16">
            <a:extLst>
              <a:ext uri="{FF2B5EF4-FFF2-40B4-BE49-F238E27FC236}">
                <a16:creationId xmlns:a16="http://schemas.microsoft.com/office/drawing/2014/main" id="{A4EB8673-BA54-40B4-A9C6-678EC923FCFE}"/>
              </a:ext>
            </a:extLst>
          </p:cNvPr>
          <p:cNvGrpSpPr/>
          <p:nvPr/>
        </p:nvGrpSpPr>
        <p:grpSpPr>
          <a:xfrm>
            <a:off x="803481" y="1555526"/>
            <a:ext cx="9725371" cy="525066"/>
            <a:chOff x="857841" y="4386372"/>
            <a:chExt cx="9725371" cy="525066"/>
          </a:xfrm>
        </p:grpSpPr>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960CEDD-6249-41DC-B30B-6D6E2360DDF8}"/>
                    </a:ext>
                  </a:extLst>
                </p:cNvPr>
                <p:cNvSpPr txBox="1"/>
                <p:nvPr/>
              </p:nvSpPr>
              <p:spPr>
                <a:xfrm>
                  <a:off x="987646" y="4386372"/>
                  <a:ext cx="9595566" cy="418191"/>
                </a:xfrm>
                <a:prstGeom prst="rect">
                  <a:avLst/>
                </a:prstGeom>
                <a:noFill/>
              </p:spPr>
              <p:txBody>
                <a:bodyPr wrap="square" rtlCol="0">
                  <a:spAutoFit/>
                </a:bodyPr>
                <a:lstStyle/>
                <a:p>
                  <a:pPr lvl="1">
                    <a:lnSpc>
                      <a:spcPct val="150000"/>
                    </a:lnSpc>
                  </a:pPr>
                  <a:r>
                    <a:rPr lang="zh-CN" altLang="en-US" sz="1600" dirty="0">
                      <a:latin typeface="微软雅黑" panose="020B0503020204020204" pitchFamily="34" charset="-122"/>
                      <a:ea typeface="微软雅黑" panose="020B0503020204020204" pitchFamily="34" charset="-122"/>
                    </a:rPr>
                    <a:t>节点的度（</a:t>
                  </a:r>
                  <a:r>
                    <a:rPr lang="en-US" altLang="zh-CN" sz="1600" dirty="0">
                      <a:latin typeface="微软雅黑" panose="020B0503020204020204" pitchFamily="34" charset="-122"/>
                      <a:ea typeface="微软雅黑" panose="020B0503020204020204" pitchFamily="34" charset="-122"/>
                    </a:rPr>
                    <a:t>degree</a:t>
                  </a:r>
                  <a:r>
                    <a:rPr lang="zh-CN" altLang="en-US" sz="1600" dirty="0">
                      <a:latin typeface="微软雅黑" panose="020B0503020204020204" pitchFamily="34" charset="-122"/>
                      <a:ea typeface="微软雅黑" panose="020B0503020204020204" pitchFamily="34" charset="-122"/>
                    </a:rPr>
                    <a:t>）：和该节点相关联的边的条数</a:t>
                  </a:r>
                  <a14:m>
                    <m:oMath xmlns:m="http://schemas.openxmlformats.org/officeDocument/2006/math">
                      <m:r>
                        <a:rPr lang="en-US" altLang="zh-CN" sz="1600" b="0" i="1" dirty="0" smtClean="0">
                          <a:latin typeface="Cambria Math" panose="02040503050406030204" pitchFamily="18" charset="0"/>
                          <a:ea typeface="微软雅黑" panose="020B0503020204020204" pitchFamily="34" charset="-122"/>
                        </a:rPr>
                        <m:t>𝑘</m:t>
                      </m:r>
                    </m:oMath>
                  </a14:m>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mc:Choice>
          <mc:Fallback xmlns="">
            <p:sp>
              <p:nvSpPr>
                <p:cNvPr id="18" name="文本框 17">
                  <a:extLst>
                    <a:ext uri="{FF2B5EF4-FFF2-40B4-BE49-F238E27FC236}">
                      <a16:creationId xmlns:a16="http://schemas.microsoft.com/office/drawing/2014/main" id="{E960CEDD-6249-41DC-B30B-6D6E2360DDF8}"/>
                    </a:ext>
                  </a:extLst>
                </p:cNvPr>
                <p:cNvSpPr txBox="1">
                  <a:spLocks noRot="1" noChangeAspect="1" noMove="1" noResize="1" noEditPoints="1" noAdjustHandles="1" noChangeArrowheads="1" noChangeShapeType="1" noTextEdit="1"/>
                </p:cNvSpPr>
                <p:nvPr/>
              </p:nvSpPr>
              <p:spPr>
                <a:xfrm>
                  <a:off x="987646" y="4386372"/>
                  <a:ext cx="9595566" cy="418191"/>
                </a:xfrm>
                <a:prstGeom prst="rect">
                  <a:avLst/>
                </a:prstGeom>
                <a:blipFill>
                  <a:blip r:embed="rId4"/>
                  <a:stretch>
                    <a:fillRect b="-17391"/>
                  </a:stretch>
                </a:blipFill>
              </p:spPr>
              <p:txBody>
                <a:bodyPr/>
                <a:lstStyle/>
                <a:p>
                  <a:r>
                    <a:rPr lang="zh-CN" altLang="en-US">
                      <a:noFill/>
                    </a:rPr>
                    <a:t> </a:t>
                  </a:r>
                </a:p>
              </p:txBody>
            </p:sp>
          </mc:Fallback>
        </mc:AlternateContent>
        <p:grpSp>
          <p:nvGrpSpPr>
            <p:cNvPr id="19" name="组合 18">
              <a:extLst>
                <a:ext uri="{FF2B5EF4-FFF2-40B4-BE49-F238E27FC236}">
                  <a16:creationId xmlns:a16="http://schemas.microsoft.com/office/drawing/2014/main" id="{AFBE8D21-E2C7-4284-B138-2D6DE3CEAC05}"/>
                </a:ext>
              </a:extLst>
            </p:cNvPr>
            <p:cNvGrpSpPr/>
            <p:nvPr/>
          </p:nvGrpSpPr>
          <p:grpSpPr>
            <a:xfrm>
              <a:off x="857841" y="4386372"/>
              <a:ext cx="689115" cy="525066"/>
              <a:chOff x="7224521" y="2332384"/>
              <a:chExt cx="689115" cy="525066"/>
            </a:xfrm>
          </p:grpSpPr>
          <p:sp>
            <p:nvSpPr>
              <p:cNvPr id="20" name="菱形 19">
                <a:extLst>
                  <a:ext uri="{FF2B5EF4-FFF2-40B4-BE49-F238E27FC236}">
                    <a16:creationId xmlns:a16="http://schemas.microsoft.com/office/drawing/2014/main" id="{28291DF2-D7D7-474F-9128-A2F5D33E023C}"/>
                  </a:ext>
                </a:extLst>
              </p:cNvPr>
              <p:cNvSpPr/>
              <p:nvPr/>
            </p:nvSpPr>
            <p:spPr>
              <a:xfrm>
                <a:off x="7224521" y="2332384"/>
                <a:ext cx="528363" cy="525066"/>
              </a:xfrm>
              <a:prstGeom prst="diamond">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5469E349-7FEF-40BE-B7CC-5DCF264520E6}"/>
                  </a:ext>
                </a:extLst>
              </p:cNvPr>
              <p:cNvSpPr txBox="1"/>
              <p:nvPr/>
            </p:nvSpPr>
            <p:spPr>
              <a:xfrm>
                <a:off x="7237774" y="2466249"/>
                <a:ext cx="675862" cy="230832"/>
              </a:xfrm>
              <a:prstGeom prst="rect">
                <a:avLst/>
              </a:prstGeom>
              <a:noFill/>
            </p:spPr>
            <p:txBody>
              <a:bodyPr wrap="square" rtlCol="0">
                <a:spAutoFit/>
              </a:bodyPr>
              <a:lstStyle/>
              <a:p>
                <a:r>
                  <a:rPr lang="en-US" altLang="zh-CN" sz="900" dirty="0">
                    <a:solidFill>
                      <a:schemeClr val="bg1"/>
                    </a:solidFill>
                  </a:rPr>
                  <a:t>Define</a:t>
                </a:r>
                <a:endParaRPr lang="zh-CN" altLang="en-US" sz="900" dirty="0">
                  <a:solidFill>
                    <a:schemeClr val="bg1"/>
                  </a:solidFill>
                </a:endParaRPr>
              </a:p>
            </p:txBody>
          </p:sp>
        </p:grpSp>
      </p:grpSp>
      <p:grpSp>
        <p:nvGrpSpPr>
          <p:cNvPr id="22" name="组合 21">
            <a:extLst>
              <a:ext uri="{FF2B5EF4-FFF2-40B4-BE49-F238E27FC236}">
                <a16:creationId xmlns:a16="http://schemas.microsoft.com/office/drawing/2014/main" id="{D4B7F3A3-8265-4734-BB3B-E8C6F7C7290A}"/>
              </a:ext>
            </a:extLst>
          </p:cNvPr>
          <p:cNvGrpSpPr/>
          <p:nvPr/>
        </p:nvGrpSpPr>
        <p:grpSpPr>
          <a:xfrm>
            <a:off x="803481" y="2263545"/>
            <a:ext cx="9725371" cy="1769074"/>
            <a:chOff x="857841" y="4300234"/>
            <a:chExt cx="9725371" cy="1769074"/>
          </a:xfrm>
        </p:grpSpPr>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B69F858-7575-4662-B442-DD4F35527A38}"/>
                    </a:ext>
                  </a:extLst>
                </p:cNvPr>
                <p:cNvSpPr txBox="1"/>
                <p:nvPr/>
              </p:nvSpPr>
              <p:spPr>
                <a:xfrm>
                  <a:off x="987646" y="4300234"/>
                  <a:ext cx="9595566" cy="1769074"/>
                </a:xfrm>
                <a:prstGeom prst="rect">
                  <a:avLst/>
                </a:prstGeom>
                <a:noFill/>
              </p:spPr>
              <p:txBody>
                <a:bodyPr wrap="square" rtlCol="0">
                  <a:spAutoFit/>
                </a:bodyPr>
                <a:lstStyle/>
                <a:p>
                  <a:pPr lvl="1">
                    <a:lnSpc>
                      <a:spcPct val="150000"/>
                    </a:lnSpc>
                  </a:pPr>
                  <a:r>
                    <a:rPr lang="zh-CN" altLang="en-US" sz="1600" dirty="0">
                      <a:latin typeface="微软雅黑" panose="020B0503020204020204" pitchFamily="34" charset="-122"/>
                      <a:ea typeface="微软雅黑" panose="020B0503020204020204" pitchFamily="34" charset="-122"/>
                    </a:rPr>
                    <a:t>介数（</a:t>
                  </a:r>
                  <a:r>
                    <a:rPr lang="en-US" altLang="zh-CN" sz="1600" dirty="0">
                      <a:latin typeface="微软雅黑" panose="020B0503020204020204" pitchFamily="34" charset="-122"/>
                      <a:ea typeface="微软雅黑" panose="020B0503020204020204" pitchFamily="34" charset="-122"/>
                    </a:rPr>
                    <a:t>betweenness centrality</a:t>
                  </a:r>
                  <a:r>
                    <a:rPr lang="zh-CN" altLang="en-US" sz="1600" dirty="0">
                      <a:latin typeface="微软雅黑" panose="020B0503020204020204" pitchFamily="34" charset="-122"/>
                      <a:ea typeface="微软雅黑" panose="020B0503020204020204" pitchFamily="34" charset="-122"/>
                    </a:rPr>
                    <a:t>）：通过节点</a:t>
                  </a:r>
                  <a14:m>
                    <m:oMath xmlns:m="http://schemas.openxmlformats.org/officeDocument/2006/math">
                      <m:r>
                        <m:rPr>
                          <m:brk m:alnAt="7"/>
                        </m:rPr>
                        <a:rPr lang="en-US" altLang="zh-CN" sz="1600" i="1" dirty="0">
                          <a:latin typeface="Cambria Math" panose="02040503050406030204" pitchFamily="18" charset="0"/>
                          <a:ea typeface="Cambria Math" panose="02040503050406030204" pitchFamily="18" charset="0"/>
                        </a:rPr>
                        <m:t>𝑖</m:t>
                      </m:r>
                    </m:oMath>
                  </a14:m>
                  <a:r>
                    <a:rPr lang="zh-CN" altLang="en-US" sz="1600" dirty="0">
                      <a:latin typeface="微软雅黑" panose="020B0503020204020204" pitchFamily="34" charset="-122"/>
                      <a:ea typeface="微软雅黑" panose="020B0503020204020204" pitchFamily="34" charset="-122"/>
                    </a:rPr>
                    <a:t>有多少节点被连接起来，反映了节点作为中介的能力。</a:t>
                  </a:r>
                  <a14:m>
                    <m:oMath xmlns:m="http://schemas.openxmlformats.org/officeDocument/2006/math">
                      <m:r>
                        <a:rPr lang="en-US" altLang="zh-CN" sz="1600" b="0" i="1" dirty="0" smtClean="0">
                          <a:latin typeface="Cambria Math" panose="02040503050406030204" pitchFamily="18" charset="0"/>
                          <a:ea typeface="微软雅黑" panose="020B0503020204020204" pitchFamily="34" charset="-122"/>
                        </a:rPr>
                        <m:t>𝑃</m:t>
                      </m:r>
                      <m:r>
                        <a:rPr lang="en-US" altLang="zh-CN" sz="1600" b="0" i="1" dirty="0" smtClean="0">
                          <a:latin typeface="Cambria Math" panose="02040503050406030204" pitchFamily="18" charset="0"/>
                          <a:ea typeface="微软雅黑" panose="020B0503020204020204" pitchFamily="34" charset="-122"/>
                        </a:rPr>
                        <m:t>(</m:t>
                      </m:r>
                      <m:r>
                        <a:rPr lang="en-US" altLang="zh-CN" sz="1600" b="0" i="1" dirty="0" smtClean="0">
                          <a:latin typeface="Cambria Math" panose="02040503050406030204" pitchFamily="18" charset="0"/>
                          <a:ea typeface="微软雅黑" panose="020B0503020204020204" pitchFamily="34" charset="-122"/>
                        </a:rPr>
                        <m:t>𝑘𝑗</m:t>
                      </m:r>
                      <m:r>
                        <a:rPr lang="en-US" altLang="zh-CN" sz="1600" b="0" i="1" dirty="0" smtClean="0">
                          <a:latin typeface="Cambria Math" panose="02040503050406030204" pitchFamily="18" charset="0"/>
                          <a:ea typeface="微软雅黑" panose="020B0503020204020204" pitchFamily="34" charset="-122"/>
                        </a:rPr>
                        <m:t>)</m:t>
                      </m:r>
                    </m:oMath>
                  </a14:m>
                  <a:r>
                    <a:rPr lang="zh-CN" altLang="en-US" sz="1600" dirty="0">
                      <a:latin typeface="Cambria Math" panose="02040503050406030204" pitchFamily="18" charset="0"/>
                      <a:ea typeface="微软雅黑" panose="020B0503020204020204" pitchFamily="34" charset="-122"/>
                    </a:rPr>
                    <a:t>表示</a:t>
                  </a:r>
                  <a14:m>
                    <m:oMath xmlns:m="http://schemas.openxmlformats.org/officeDocument/2006/math">
                      <m:r>
                        <a:rPr lang="en-US" altLang="zh-CN" sz="1600" i="1" dirty="0">
                          <a:latin typeface="Cambria Math" panose="02040503050406030204" pitchFamily="18" charset="0"/>
                          <a:ea typeface="微软雅黑" panose="020B0503020204020204" pitchFamily="34" charset="-122"/>
                        </a:rPr>
                        <m:t>𝑘</m:t>
                      </m:r>
                    </m:oMath>
                  </a14:m>
                  <a:r>
                    <a:rPr lang="zh-CN" altLang="en-US" sz="1600" dirty="0">
                      <a:latin typeface="Cambria Math" panose="02040503050406030204" pitchFamily="18" charset="0"/>
                      <a:ea typeface="微软雅黑" panose="020B0503020204020204" pitchFamily="34" charset="-122"/>
                    </a:rPr>
                    <a:t>和</a:t>
                  </a:r>
                  <a14:m>
                    <m:oMath xmlns:m="http://schemas.openxmlformats.org/officeDocument/2006/math">
                      <m:r>
                        <a:rPr lang="en-US" altLang="zh-CN" sz="1600" i="1" dirty="0">
                          <a:latin typeface="Cambria Math" panose="02040503050406030204" pitchFamily="18" charset="0"/>
                          <a:ea typeface="微软雅黑" panose="020B0503020204020204" pitchFamily="34" charset="-122"/>
                        </a:rPr>
                        <m:t>𝑗</m:t>
                      </m:r>
                    </m:oMath>
                  </a14:m>
                  <a:r>
                    <a:rPr lang="zh-CN" altLang="en-US" sz="1600" dirty="0">
                      <a:latin typeface="Cambria Math" panose="02040503050406030204" pitchFamily="18" charset="0"/>
                      <a:ea typeface="微软雅黑" panose="020B0503020204020204" pitchFamily="34" charset="-122"/>
                    </a:rPr>
                    <a:t>之间最短路径的数量，</a:t>
                  </a:r>
                  <a:r>
                    <a:rPr lang="en-US" altLang="zh-CN" sz="1600" dirty="0">
                      <a:ea typeface="微软雅黑" panose="020B0503020204020204" pitchFamily="34" charset="-122"/>
                    </a:rPr>
                    <a:t> </a:t>
                  </a:r>
                  <a14:m>
                    <m:oMath xmlns:m="http://schemas.openxmlformats.org/officeDocument/2006/math">
                      <m:sSub>
                        <m:sSubPr>
                          <m:ctrlPr>
                            <a:rPr lang="en-US" altLang="zh-CN" sz="1600" i="1" dirty="0">
                              <a:latin typeface="Cambria Math" panose="02040503050406030204" pitchFamily="18" charset="0"/>
                              <a:ea typeface="微软雅黑" panose="020B0503020204020204" pitchFamily="34" charset="-122"/>
                            </a:rPr>
                          </m:ctrlPr>
                        </m:sSubPr>
                        <m:e>
                          <m:r>
                            <a:rPr lang="en-US" altLang="zh-CN" sz="1600" i="1" dirty="0">
                              <a:latin typeface="Cambria Math" panose="02040503050406030204" pitchFamily="18" charset="0"/>
                              <a:ea typeface="微软雅黑" panose="020B0503020204020204" pitchFamily="34" charset="-122"/>
                            </a:rPr>
                            <m:t>𝑃</m:t>
                          </m:r>
                        </m:e>
                        <m:sub>
                          <m:r>
                            <a:rPr lang="en-US" altLang="zh-CN" sz="1600" i="1" dirty="0">
                              <a:latin typeface="Cambria Math" panose="02040503050406030204" pitchFamily="18" charset="0"/>
                              <a:ea typeface="微软雅黑" panose="020B0503020204020204" pitchFamily="34" charset="-122"/>
                            </a:rPr>
                            <m:t>𝑖</m:t>
                          </m:r>
                        </m:sub>
                      </m:sSub>
                      <m:r>
                        <a:rPr lang="en-US" altLang="zh-CN" sz="1600" i="1" dirty="0">
                          <a:latin typeface="Cambria Math" panose="02040503050406030204" pitchFamily="18" charset="0"/>
                          <a:ea typeface="微软雅黑" panose="020B0503020204020204" pitchFamily="34" charset="-122"/>
                        </a:rPr>
                        <m:t>(</m:t>
                      </m:r>
                      <m:r>
                        <a:rPr lang="en-US" altLang="zh-CN" sz="1600" i="1" dirty="0">
                          <a:latin typeface="Cambria Math" panose="02040503050406030204" pitchFamily="18" charset="0"/>
                          <a:ea typeface="微软雅黑" panose="020B0503020204020204" pitchFamily="34" charset="-122"/>
                        </a:rPr>
                        <m:t>𝑘𝑗</m:t>
                      </m:r>
                      <m:r>
                        <a:rPr lang="en-US" altLang="zh-CN" sz="1600" i="1" dirty="0">
                          <a:latin typeface="Cambria Math" panose="02040503050406030204" pitchFamily="18" charset="0"/>
                          <a:ea typeface="微软雅黑" panose="020B0503020204020204" pitchFamily="34" charset="-122"/>
                        </a:rPr>
                        <m:t>)</m:t>
                      </m:r>
                    </m:oMath>
                  </a14:m>
                  <a:r>
                    <a:rPr lang="zh-CN" altLang="en-US" sz="1600" dirty="0">
                      <a:latin typeface="Cambria Math" panose="02040503050406030204" pitchFamily="18" charset="0"/>
                      <a:ea typeface="微软雅黑" panose="020B0503020204020204" pitchFamily="34" charset="-122"/>
                    </a:rPr>
                    <a:t>表示</a:t>
                  </a:r>
                  <a14:m>
                    <m:oMath xmlns:m="http://schemas.openxmlformats.org/officeDocument/2006/math">
                      <m:r>
                        <a:rPr lang="en-US" altLang="zh-CN" sz="1600" i="1" dirty="0">
                          <a:latin typeface="Cambria Math" panose="02040503050406030204" pitchFamily="18" charset="0"/>
                          <a:ea typeface="微软雅黑" panose="020B0503020204020204" pitchFamily="34" charset="-122"/>
                        </a:rPr>
                        <m:t>𝑘</m:t>
                      </m:r>
                    </m:oMath>
                  </a14:m>
                  <a:r>
                    <a:rPr lang="zh-CN" altLang="en-US" sz="1600" dirty="0">
                      <a:latin typeface="Cambria Math" panose="02040503050406030204" pitchFamily="18" charset="0"/>
                      <a:ea typeface="微软雅黑" panose="020B0503020204020204" pitchFamily="34" charset="-122"/>
                    </a:rPr>
                    <a:t>和</a:t>
                  </a:r>
                  <a14:m>
                    <m:oMath xmlns:m="http://schemas.openxmlformats.org/officeDocument/2006/math">
                      <m:r>
                        <a:rPr lang="en-US" altLang="zh-CN" sz="1600" i="1" dirty="0">
                          <a:latin typeface="Cambria Math" panose="02040503050406030204" pitchFamily="18" charset="0"/>
                          <a:ea typeface="微软雅黑" panose="020B0503020204020204" pitchFamily="34" charset="-122"/>
                        </a:rPr>
                        <m:t>𝑗</m:t>
                      </m:r>
                    </m:oMath>
                  </a14:m>
                  <a:r>
                    <a:rPr lang="zh-CN" altLang="en-US" sz="1600" dirty="0">
                      <a:latin typeface="Cambria Math" panose="02040503050406030204" pitchFamily="18" charset="0"/>
                      <a:ea typeface="微软雅黑" panose="020B0503020204020204" pitchFamily="34" charset="-122"/>
                    </a:rPr>
                    <a:t>的最短路径中经过节点</a:t>
                  </a:r>
                  <a14:m>
                    <m:oMath xmlns:m="http://schemas.openxmlformats.org/officeDocument/2006/math">
                      <m:r>
                        <m:rPr>
                          <m:brk m:alnAt="7"/>
                        </m:rPr>
                        <a:rPr lang="en-US" altLang="zh-CN" sz="1600" i="1" dirty="0">
                          <a:latin typeface="Cambria Math" panose="02040503050406030204" pitchFamily="18" charset="0"/>
                          <a:ea typeface="Cambria Math" panose="02040503050406030204" pitchFamily="18" charset="0"/>
                        </a:rPr>
                        <m:t>𝑖</m:t>
                      </m:r>
                    </m:oMath>
                  </a14:m>
                  <a:r>
                    <a:rPr lang="zh-CN" altLang="en-US" sz="1600" dirty="0">
                      <a:latin typeface="Cambria Math" panose="02040503050406030204" pitchFamily="18" charset="0"/>
                      <a:ea typeface="微软雅黑" panose="020B0503020204020204" pitchFamily="34" charset="-122"/>
                    </a:rPr>
                    <a:t>的数量。</a:t>
                  </a:r>
                  <a:endParaRPr lang="en-US" altLang="zh-CN" sz="1600" dirty="0">
                    <a:latin typeface="Cambria Math" panose="02040503050406030204" pitchFamily="18" charset="0"/>
                    <a:ea typeface="微软雅黑"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ea typeface="微软雅黑" panose="020B0503020204020204" pitchFamily="34" charset="-122"/>
                              </a:rPr>
                            </m:ctrlPr>
                          </m:sSubPr>
                          <m:e>
                            <m:r>
                              <a:rPr lang="en-US" altLang="zh-CN" sz="1600" b="0" i="1" dirty="0" smtClean="0">
                                <a:latin typeface="Cambria Math" panose="02040503050406030204" pitchFamily="18" charset="0"/>
                                <a:ea typeface="微软雅黑" panose="020B0503020204020204" pitchFamily="34" charset="-122"/>
                              </a:rPr>
                              <m:t>𝐶</m:t>
                            </m:r>
                          </m:e>
                          <m:sub>
                            <m:r>
                              <a:rPr lang="en-US" altLang="zh-CN" sz="1600" b="0" i="1" dirty="0" smtClean="0">
                                <a:latin typeface="Cambria Math" panose="02040503050406030204" pitchFamily="18" charset="0"/>
                                <a:ea typeface="微软雅黑" panose="020B0503020204020204" pitchFamily="34" charset="-122"/>
                              </a:rPr>
                              <m:t>𝐵</m:t>
                            </m:r>
                          </m:sub>
                        </m:sSub>
                        <m:r>
                          <a:rPr lang="en-US" altLang="zh-CN" sz="1600" b="0" i="0" dirty="0" smtClean="0">
                            <a:latin typeface="Cambria Math" panose="02040503050406030204" pitchFamily="18" charset="0"/>
                            <a:ea typeface="微软雅黑" panose="020B0503020204020204" pitchFamily="34" charset="-122"/>
                          </a:rPr>
                          <m:t>=</m:t>
                        </m:r>
                        <m:nary>
                          <m:naryPr>
                            <m:chr m:val="∑"/>
                            <m:supHide m:val="on"/>
                            <m:ctrlPr>
                              <a:rPr lang="en-US" altLang="zh-CN" sz="1600" b="0" i="1" dirty="0" smtClean="0">
                                <a:latin typeface="Cambria Math" panose="02040503050406030204" pitchFamily="18" charset="0"/>
                                <a:ea typeface="微软雅黑" panose="020B0503020204020204" pitchFamily="34" charset="-122"/>
                              </a:rPr>
                            </m:ctrlPr>
                          </m:naryPr>
                          <m:sub>
                            <m:r>
                              <m:rPr>
                                <m:brk m:alnAt="7"/>
                              </m:rPr>
                              <a:rPr lang="en-US" altLang="zh-CN" sz="1600" b="0" i="1" dirty="0" smtClean="0">
                                <a:latin typeface="Cambria Math" panose="02040503050406030204" pitchFamily="18" charset="0"/>
                                <a:ea typeface="微软雅黑" panose="020B0503020204020204" pitchFamily="34" charset="-122"/>
                              </a:rPr>
                              <m:t>𝑘</m:t>
                            </m:r>
                            <m:r>
                              <a:rPr lang="en-US" altLang="zh-CN" sz="1600" b="0" i="1" dirty="0" smtClean="0">
                                <a:latin typeface="Cambria Math" panose="02040503050406030204" pitchFamily="18" charset="0"/>
                                <a:ea typeface="微软雅黑" panose="020B0503020204020204" pitchFamily="34" charset="-122"/>
                              </a:rPr>
                              <m:t>&lt;</m:t>
                            </m:r>
                            <m:r>
                              <a:rPr lang="en-US" altLang="zh-CN" sz="1600" b="0" i="1" dirty="0" smtClean="0">
                                <a:latin typeface="Cambria Math" panose="02040503050406030204" pitchFamily="18" charset="0"/>
                                <a:ea typeface="Cambria Math" panose="02040503050406030204" pitchFamily="18" charset="0"/>
                              </a:rPr>
                              <m:t>𝑗</m:t>
                            </m:r>
                            <m:r>
                              <a:rPr lang="en-US" altLang="zh-CN" sz="1600" b="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𝑖</m:t>
                            </m:r>
                            <m:r>
                              <a:rPr lang="en-US" altLang="zh-CN" sz="1600" b="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𝑘</m:t>
                            </m:r>
                            <m:r>
                              <a:rPr lang="en-US" altLang="zh-CN" sz="1600" b="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𝑗</m:t>
                            </m:r>
                          </m:sub>
                          <m:sup/>
                          <m:e>
                            <m:f>
                              <m:fPr>
                                <m:ctrlPr>
                                  <a:rPr lang="en-US" altLang="zh-CN" sz="1600" b="0" i="1" dirty="0" smtClean="0">
                                    <a:latin typeface="Cambria Math" panose="02040503050406030204" pitchFamily="18" charset="0"/>
                                    <a:ea typeface="微软雅黑" panose="020B0503020204020204" pitchFamily="34" charset="-122"/>
                                  </a:rPr>
                                </m:ctrlPr>
                              </m:fPr>
                              <m:num>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b="0" i="1" dirty="0" smtClean="0">
                                        <a:latin typeface="Cambria Math" panose="02040503050406030204" pitchFamily="18" charset="0"/>
                                        <a:ea typeface="微软雅黑" panose="020B0503020204020204" pitchFamily="34" charset="-122"/>
                                      </a:rPr>
                                      <m:t>𝑃</m:t>
                                    </m:r>
                                  </m:e>
                                  <m:sub>
                                    <m:r>
                                      <a:rPr lang="en-US" altLang="zh-CN" sz="1600" b="0" i="1" dirty="0" smtClean="0">
                                        <a:latin typeface="Cambria Math" panose="02040503050406030204" pitchFamily="18" charset="0"/>
                                        <a:ea typeface="微软雅黑" panose="020B0503020204020204" pitchFamily="34" charset="-122"/>
                                      </a:rPr>
                                      <m:t>𝑖</m:t>
                                    </m:r>
                                  </m:sub>
                                </m:sSub>
                                <m:r>
                                  <a:rPr lang="en-US" altLang="zh-CN" sz="1600" b="0" i="1" dirty="0" smtClean="0">
                                    <a:latin typeface="Cambria Math" panose="02040503050406030204" pitchFamily="18" charset="0"/>
                                    <a:ea typeface="微软雅黑" panose="020B0503020204020204" pitchFamily="34" charset="-122"/>
                                  </a:rPr>
                                  <m:t>(</m:t>
                                </m:r>
                                <m:r>
                                  <a:rPr lang="en-US" altLang="zh-CN" sz="1600" b="0" i="1" dirty="0" smtClean="0">
                                    <a:latin typeface="Cambria Math" panose="02040503050406030204" pitchFamily="18" charset="0"/>
                                    <a:ea typeface="微软雅黑" panose="020B0503020204020204" pitchFamily="34" charset="-122"/>
                                  </a:rPr>
                                  <m:t>𝑘𝑗</m:t>
                                </m:r>
                                <m:r>
                                  <a:rPr lang="en-US" altLang="zh-CN" sz="1600" b="0" i="1" dirty="0" smtClean="0">
                                    <a:latin typeface="Cambria Math" panose="02040503050406030204" pitchFamily="18" charset="0"/>
                                    <a:ea typeface="微软雅黑" panose="020B0503020204020204" pitchFamily="34" charset="-122"/>
                                  </a:rPr>
                                  <m:t>)/</m:t>
                                </m:r>
                                <m:r>
                                  <a:rPr lang="en-US" altLang="zh-CN" sz="1600" b="0" i="1" dirty="0" smtClean="0">
                                    <a:latin typeface="Cambria Math" panose="02040503050406030204" pitchFamily="18" charset="0"/>
                                    <a:ea typeface="微软雅黑" panose="020B0503020204020204" pitchFamily="34" charset="-122"/>
                                  </a:rPr>
                                  <m:t>𝑃</m:t>
                                </m:r>
                                <m:r>
                                  <a:rPr lang="en-US" altLang="zh-CN" sz="1600" b="0" i="1" dirty="0" smtClean="0">
                                    <a:latin typeface="Cambria Math" panose="02040503050406030204" pitchFamily="18" charset="0"/>
                                    <a:ea typeface="微软雅黑" panose="020B0503020204020204" pitchFamily="34" charset="-122"/>
                                  </a:rPr>
                                  <m:t>(</m:t>
                                </m:r>
                                <m:r>
                                  <a:rPr lang="en-US" altLang="zh-CN" sz="1600" b="0" i="1" dirty="0" smtClean="0">
                                    <a:latin typeface="Cambria Math" panose="02040503050406030204" pitchFamily="18" charset="0"/>
                                    <a:ea typeface="微软雅黑" panose="020B0503020204020204" pitchFamily="34" charset="-122"/>
                                  </a:rPr>
                                  <m:t>𝑘𝑗</m:t>
                                </m:r>
                                <m:r>
                                  <a:rPr lang="en-US" altLang="zh-CN" sz="1600" b="0" i="1" dirty="0" smtClean="0">
                                    <a:latin typeface="Cambria Math" panose="02040503050406030204" pitchFamily="18" charset="0"/>
                                    <a:ea typeface="微软雅黑" panose="020B0503020204020204" pitchFamily="34" charset="-122"/>
                                  </a:rPr>
                                  <m:t>)</m:t>
                                </m:r>
                              </m:num>
                              <m:den>
                                <m:r>
                                  <a:rPr lang="en-US" altLang="zh-CN" sz="1600" b="0" i="1" dirty="0" smtClean="0">
                                    <a:latin typeface="Cambria Math" panose="02040503050406030204" pitchFamily="18" charset="0"/>
                                    <a:ea typeface="微软雅黑" panose="020B0503020204020204" pitchFamily="34" charset="-122"/>
                                  </a:rPr>
                                  <m:t>(</m:t>
                                </m:r>
                                <m:r>
                                  <a:rPr lang="en-US" altLang="zh-CN" sz="1600" b="0" i="1" dirty="0" smtClean="0">
                                    <a:latin typeface="Cambria Math" panose="02040503050406030204" pitchFamily="18" charset="0"/>
                                    <a:ea typeface="微软雅黑" panose="020B0503020204020204" pitchFamily="34" charset="-122"/>
                                  </a:rPr>
                                  <m:t>𝑛</m:t>
                                </m:r>
                                <m:r>
                                  <a:rPr lang="en-US" altLang="zh-CN" sz="1600" b="0" i="1" dirty="0" smtClean="0">
                                    <a:latin typeface="Cambria Math" panose="02040503050406030204" pitchFamily="18" charset="0"/>
                                    <a:ea typeface="微软雅黑" panose="020B0503020204020204" pitchFamily="34" charset="-122"/>
                                  </a:rPr>
                                  <m:t>−1)(</m:t>
                                </m:r>
                                <m:r>
                                  <a:rPr lang="en-US" altLang="zh-CN" sz="1600" b="0" i="1" dirty="0" smtClean="0">
                                    <a:latin typeface="Cambria Math" panose="02040503050406030204" pitchFamily="18" charset="0"/>
                                    <a:ea typeface="微软雅黑" panose="020B0503020204020204" pitchFamily="34" charset="-122"/>
                                  </a:rPr>
                                  <m:t>𝑛</m:t>
                                </m:r>
                                <m:r>
                                  <a:rPr lang="en-US" altLang="zh-CN" sz="1600" b="0" i="1" dirty="0" smtClean="0">
                                    <a:latin typeface="Cambria Math" panose="02040503050406030204" pitchFamily="18" charset="0"/>
                                    <a:ea typeface="微软雅黑" panose="020B0503020204020204" pitchFamily="34" charset="-122"/>
                                  </a:rPr>
                                  <m:t>−2)/2</m:t>
                                </m:r>
                              </m:den>
                            </m:f>
                          </m:e>
                        </m:nary>
                      </m:oMath>
                    </m:oMathPara>
                  </a14:m>
                  <a:endParaRPr lang="en-US" altLang="zh-CN" sz="1600" dirty="0">
                    <a:latin typeface="微软雅黑" panose="020B0503020204020204" pitchFamily="34" charset="-122"/>
                    <a:ea typeface="微软雅黑" panose="020B0503020204020204" pitchFamily="34" charset="-122"/>
                  </a:endParaRPr>
                </a:p>
              </p:txBody>
            </p:sp>
          </mc:Choice>
          <mc:Fallback xmlns="">
            <p:sp>
              <p:nvSpPr>
                <p:cNvPr id="23" name="文本框 22">
                  <a:extLst>
                    <a:ext uri="{FF2B5EF4-FFF2-40B4-BE49-F238E27FC236}">
                      <a16:creationId xmlns:a16="http://schemas.microsoft.com/office/drawing/2014/main" id="{3B69F858-7575-4662-B442-DD4F35527A38}"/>
                    </a:ext>
                  </a:extLst>
                </p:cNvPr>
                <p:cNvSpPr txBox="1">
                  <a:spLocks noRot="1" noChangeAspect="1" noMove="1" noResize="1" noEditPoints="1" noAdjustHandles="1" noChangeArrowheads="1" noChangeShapeType="1" noTextEdit="1"/>
                </p:cNvSpPr>
                <p:nvPr/>
              </p:nvSpPr>
              <p:spPr>
                <a:xfrm>
                  <a:off x="987646" y="4300234"/>
                  <a:ext cx="9595566" cy="1769074"/>
                </a:xfrm>
                <a:prstGeom prst="rect">
                  <a:avLst/>
                </a:prstGeom>
                <a:blipFill>
                  <a:blip r:embed="rId5"/>
                  <a:stretch>
                    <a:fillRect r="-2541"/>
                  </a:stretch>
                </a:blipFill>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DCA70815-DDAB-44AC-8795-93F24C47DA60}"/>
                </a:ext>
              </a:extLst>
            </p:cNvPr>
            <p:cNvGrpSpPr/>
            <p:nvPr/>
          </p:nvGrpSpPr>
          <p:grpSpPr>
            <a:xfrm>
              <a:off x="857841" y="4320112"/>
              <a:ext cx="689115" cy="525066"/>
              <a:chOff x="7224521" y="2266124"/>
              <a:chExt cx="689115" cy="525066"/>
            </a:xfrm>
          </p:grpSpPr>
          <p:sp>
            <p:nvSpPr>
              <p:cNvPr id="28" name="菱形 27">
                <a:extLst>
                  <a:ext uri="{FF2B5EF4-FFF2-40B4-BE49-F238E27FC236}">
                    <a16:creationId xmlns:a16="http://schemas.microsoft.com/office/drawing/2014/main" id="{FA29E2F5-8416-4BAB-9BC3-930A646473A7}"/>
                  </a:ext>
                </a:extLst>
              </p:cNvPr>
              <p:cNvSpPr/>
              <p:nvPr/>
            </p:nvSpPr>
            <p:spPr>
              <a:xfrm>
                <a:off x="7224521" y="2266124"/>
                <a:ext cx="528363" cy="525066"/>
              </a:xfrm>
              <a:prstGeom prst="diamond">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68D794D0-A998-48AE-9959-CE2102EA08B1}"/>
                  </a:ext>
                </a:extLst>
              </p:cNvPr>
              <p:cNvSpPr txBox="1"/>
              <p:nvPr/>
            </p:nvSpPr>
            <p:spPr>
              <a:xfrm>
                <a:off x="7237774" y="2399989"/>
                <a:ext cx="675862" cy="230832"/>
              </a:xfrm>
              <a:prstGeom prst="rect">
                <a:avLst/>
              </a:prstGeom>
              <a:noFill/>
            </p:spPr>
            <p:txBody>
              <a:bodyPr wrap="square" rtlCol="0">
                <a:spAutoFit/>
              </a:bodyPr>
              <a:lstStyle/>
              <a:p>
                <a:r>
                  <a:rPr lang="en-US" altLang="zh-CN" sz="900" dirty="0">
                    <a:solidFill>
                      <a:schemeClr val="bg1"/>
                    </a:solidFill>
                  </a:rPr>
                  <a:t>Define</a:t>
                </a:r>
                <a:endParaRPr lang="zh-CN" altLang="en-US" sz="900" dirty="0">
                  <a:solidFill>
                    <a:schemeClr val="bg1"/>
                  </a:solidFill>
                </a:endParaRPr>
              </a:p>
            </p:txBody>
          </p:sp>
        </p:grpSp>
      </p:grpSp>
      <p:grpSp>
        <p:nvGrpSpPr>
          <p:cNvPr id="30" name="组合 29">
            <a:extLst>
              <a:ext uri="{FF2B5EF4-FFF2-40B4-BE49-F238E27FC236}">
                <a16:creationId xmlns:a16="http://schemas.microsoft.com/office/drawing/2014/main" id="{5A3DD385-2F42-4D3C-B551-3894530037C8}"/>
              </a:ext>
            </a:extLst>
          </p:cNvPr>
          <p:cNvGrpSpPr/>
          <p:nvPr/>
        </p:nvGrpSpPr>
        <p:grpSpPr>
          <a:xfrm>
            <a:off x="803481" y="4200803"/>
            <a:ext cx="9725371" cy="1646220"/>
            <a:chOff x="857841" y="4386372"/>
            <a:chExt cx="9725371" cy="1646220"/>
          </a:xfrm>
        </p:grpSpPr>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351E361D-2B7F-44DE-B001-041010472386}"/>
                    </a:ext>
                  </a:extLst>
                </p:cNvPr>
                <p:cNvSpPr txBox="1"/>
                <p:nvPr/>
              </p:nvSpPr>
              <p:spPr>
                <a:xfrm>
                  <a:off x="987646" y="4386372"/>
                  <a:ext cx="9595566" cy="1646220"/>
                </a:xfrm>
                <a:prstGeom prst="rect">
                  <a:avLst/>
                </a:prstGeom>
                <a:noFill/>
              </p:spPr>
              <p:txBody>
                <a:bodyPr wrap="square" rtlCol="0">
                  <a:spAutoFit/>
                </a:bodyPr>
                <a:lstStyle/>
                <a:p>
                  <a:pPr lvl="1">
                    <a:lnSpc>
                      <a:spcPct val="150000"/>
                    </a:lnSpc>
                  </a:pPr>
                  <a:r>
                    <a:rPr lang="zh-CN" altLang="en-US" sz="1600" dirty="0">
                      <a:latin typeface="微软雅黑" panose="020B0503020204020204" pitchFamily="34" charset="-122"/>
                      <a:ea typeface="微软雅黑" panose="020B0503020204020204" pitchFamily="34" charset="-122"/>
                    </a:rPr>
                    <a:t>聚集系数（</a:t>
                  </a:r>
                  <a:r>
                    <a:rPr lang="en-US" altLang="zh-CN" sz="1600" dirty="0">
                      <a:latin typeface="微软雅黑" panose="020B0503020204020204" pitchFamily="34" charset="-122"/>
                      <a:ea typeface="微软雅黑" panose="020B0503020204020204" pitchFamily="34" charset="-122"/>
                    </a:rPr>
                    <a:t>clustering coefficient</a:t>
                  </a:r>
                  <a:r>
                    <a:rPr lang="zh-CN" altLang="en-US" sz="1600" dirty="0">
                      <a:latin typeface="微软雅黑" panose="020B0503020204020204" pitchFamily="34" charset="-122"/>
                      <a:ea typeface="微软雅黑" panose="020B0503020204020204" pitchFamily="34" charset="-122"/>
                    </a:rPr>
                    <a:t>）：描述一个节点的邻点之间相互连接的程度（即在该节点的聚集程度）。</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𝑇</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𝑢</m:t>
                      </m:r>
                      <m:r>
                        <a:rPr lang="en-US" altLang="zh-CN" sz="1600" b="0" i="1" smtClean="0">
                          <a:latin typeface="Cambria Math" panose="02040503050406030204" pitchFamily="18" charset="0"/>
                          <a:ea typeface="微软雅黑" panose="020B0503020204020204" pitchFamily="34" charset="-122"/>
                        </a:rPr>
                        <m:t>)</m:t>
                      </m:r>
                    </m:oMath>
                  </a14:m>
                  <a:r>
                    <a:rPr lang="zh-CN" altLang="en-US" sz="1600" dirty="0">
                      <a:latin typeface="微软雅黑" panose="020B0503020204020204" pitchFamily="34" charset="-122"/>
                      <a:ea typeface="微软雅黑" panose="020B0503020204020204" pitchFamily="34" charset="-122"/>
                    </a:rPr>
                    <a:t>表示节点</a:t>
                  </a:r>
                  <a14:m>
                    <m:oMath xmlns:m="http://schemas.openxmlformats.org/officeDocument/2006/math">
                      <m:r>
                        <a:rPr lang="en-US" altLang="zh-CN" sz="1600">
                          <a:latin typeface="Cambria Math" panose="02040503050406030204" pitchFamily="18" charset="0"/>
                          <a:ea typeface="微软雅黑" panose="020B0503020204020204" pitchFamily="34" charset="-122"/>
                        </a:rPr>
                        <m:t>𝑢</m:t>
                      </m:r>
                    </m:oMath>
                  </a14:m>
                  <a:r>
                    <a:rPr lang="zh-CN" altLang="en-US" sz="1600" dirty="0">
                      <a:latin typeface="微软雅黑" panose="020B0503020204020204" pitchFamily="34" charset="-122"/>
                      <a:ea typeface="微软雅黑" panose="020B0503020204020204" pitchFamily="34" charset="-122"/>
                    </a:rPr>
                    <a:t>的所有邻点间的边数，</a:t>
                  </a:r>
                  <a:r>
                    <a:rPr lang="en-US" altLang="zh-CN" sz="1600" dirty="0">
                      <a:ea typeface="微软雅黑" panose="020B0503020204020204" pitchFamily="34" charset="-122"/>
                    </a:rPr>
                    <a:t> </a:t>
                  </a:r>
                  <a14:m>
                    <m:oMath xmlns:m="http://schemas.openxmlformats.org/officeDocument/2006/math">
                      <m:r>
                        <m:rPr>
                          <m:sty m:val="p"/>
                        </m:rPr>
                        <a:rPr lang="en-US" altLang="zh-CN" sz="1600">
                          <a:latin typeface="Cambria Math" panose="02040503050406030204" pitchFamily="18" charset="0"/>
                          <a:ea typeface="微软雅黑" panose="020B0503020204020204" pitchFamily="34" charset="-122"/>
                        </a:rPr>
                        <m:t>deg</m:t>
                      </m:r>
                      <m:r>
                        <a:rPr lang="en-US" altLang="zh-CN" sz="1600" i="1">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𝑢</m:t>
                      </m:r>
                      <m:r>
                        <a:rPr lang="en-US" altLang="zh-CN" sz="1600" i="1">
                          <a:latin typeface="Cambria Math" panose="02040503050406030204" pitchFamily="18" charset="0"/>
                          <a:ea typeface="微软雅黑" panose="020B0503020204020204" pitchFamily="34" charset="-122"/>
                        </a:rPr>
                        <m:t>)</m:t>
                      </m:r>
                    </m:oMath>
                  </a14:m>
                  <a:r>
                    <a:rPr lang="zh-CN" altLang="en-US" sz="1600" dirty="0">
                      <a:latin typeface="微软雅黑" panose="020B0503020204020204" pitchFamily="34" charset="-122"/>
                      <a:ea typeface="微软雅黑" panose="020B0503020204020204" pitchFamily="34" charset="-122"/>
                    </a:rPr>
                    <a:t>表示节点</a:t>
                  </a:r>
                  <a14:m>
                    <m:oMath xmlns:m="http://schemas.openxmlformats.org/officeDocument/2006/math">
                      <m:r>
                        <a:rPr lang="en-US" altLang="zh-CN" sz="1600" i="1">
                          <a:latin typeface="Cambria Math" panose="02040503050406030204" pitchFamily="18" charset="0"/>
                          <a:ea typeface="微软雅黑" panose="020B0503020204020204" pitchFamily="34" charset="-122"/>
                        </a:rPr>
                        <m:t>𝑢</m:t>
                      </m:r>
                    </m:oMath>
                  </a14:m>
                  <a:r>
                    <a:rPr lang="zh-CN" altLang="en-US" sz="1600" dirty="0">
                      <a:latin typeface="微软雅黑" panose="020B0503020204020204" pitchFamily="34" charset="-122"/>
                      <a:ea typeface="微软雅黑" panose="020B0503020204020204" pitchFamily="34" charset="-122"/>
                    </a:rPr>
                    <a:t>的度。</a:t>
                  </a:r>
                  <a:endParaRPr lang="en-US" altLang="zh-CN" sz="1600" dirty="0">
                    <a:latin typeface="微软雅黑" panose="020B0503020204020204" pitchFamily="34" charset="-122"/>
                    <a:ea typeface="微软雅黑"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𝐶</m:t>
                            </m:r>
                          </m:e>
                          <m:sub>
                            <m:r>
                              <a:rPr lang="en-US" altLang="zh-CN" sz="1600" b="0" i="1" smtClean="0">
                                <a:latin typeface="Cambria Math" panose="02040503050406030204" pitchFamily="18" charset="0"/>
                                <a:ea typeface="微软雅黑" panose="020B0503020204020204" pitchFamily="34" charset="-122"/>
                              </a:rPr>
                              <m:t>𝑢</m:t>
                            </m:r>
                          </m:sub>
                        </m:sSub>
                        <m:r>
                          <a:rPr lang="en-US" altLang="zh-CN" sz="1600" b="0" i="1" smtClean="0">
                            <a:latin typeface="Cambria Math" panose="02040503050406030204" pitchFamily="18" charset="0"/>
                            <a:ea typeface="微软雅黑" panose="020B0503020204020204" pitchFamily="34" charset="-122"/>
                          </a:rPr>
                          <m:t>=</m:t>
                        </m:r>
                        <m:f>
                          <m:fPr>
                            <m:ctrlPr>
                              <a:rPr lang="en-US" altLang="zh-CN" sz="1600" b="0" i="1" smtClean="0">
                                <a:latin typeface="Cambria Math" panose="02040503050406030204" pitchFamily="18" charset="0"/>
                                <a:ea typeface="微软雅黑" panose="020B0503020204020204" pitchFamily="34" charset="-122"/>
                              </a:rPr>
                            </m:ctrlPr>
                          </m:fPr>
                          <m:num>
                            <m:r>
                              <a:rPr lang="en-US" altLang="zh-CN" sz="1600" b="0" i="1" smtClean="0">
                                <a:latin typeface="Cambria Math" panose="02040503050406030204" pitchFamily="18" charset="0"/>
                                <a:ea typeface="微软雅黑" panose="020B0503020204020204" pitchFamily="34" charset="-122"/>
                              </a:rPr>
                              <m:t>2</m:t>
                            </m:r>
                            <m:r>
                              <a:rPr lang="en-US" altLang="zh-CN" sz="1600" b="0" i="1" smtClean="0">
                                <a:latin typeface="Cambria Math" panose="02040503050406030204" pitchFamily="18" charset="0"/>
                                <a:ea typeface="微软雅黑" panose="020B0503020204020204" pitchFamily="34" charset="-122"/>
                              </a:rPr>
                              <m:t>𝑇</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𝑢</m:t>
                            </m:r>
                            <m:r>
                              <a:rPr lang="en-US" altLang="zh-CN" sz="1600" b="0" i="1" smtClean="0">
                                <a:latin typeface="Cambria Math" panose="02040503050406030204" pitchFamily="18" charset="0"/>
                                <a:ea typeface="微软雅黑" panose="020B0503020204020204" pitchFamily="34" charset="-122"/>
                              </a:rPr>
                              <m:t>)</m:t>
                            </m:r>
                          </m:num>
                          <m:den>
                            <m:r>
                              <m:rPr>
                                <m:sty m:val="p"/>
                              </m:rPr>
                              <a:rPr lang="en-US" altLang="zh-CN" sz="1600" b="0" i="0" smtClean="0">
                                <a:latin typeface="Cambria Math" panose="02040503050406030204" pitchFamily="18" charset="0"/>
                                <a:ea typeface="微软雅黑" panose="020B0503020204020204" pitchFamily="34" charset="-122"/>
                              </a:rPr>
                              <m:t>deg</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𝑢</m:t>
                            </m:r>
                            <m:r>
                              <a:rPr lang="en-US" altLang="zh-CN" sz="1600" b="0" i="1" smtClean="0">
                                <a:latin typeface="Cambria Math" panose="02040503050406030204" pitchFamily="18" charset="0"/>
                                <a:ea typeface="微软雅黑" panose="020B0503020204020204" pitchFamily="34" charset="-122"/>
                              </a:rPr>
                              <m:t>)(</m:t>
                            </m:r>
                            <m:func>
                              <m:funcPr>
                                <m:ctrlPr>
                                  <a:rPr lang="en-US" altLang="zh-CN" sz="1600" b="0" i="1" smtClean="0">
                                    <a:latin typeface="Cambria Math" panose="02040503050406030204" pitchFamily="18" charset="0"/>
                                    <a:ea typeface="微软雅黑" panose="020B0503020204020204" pitchFamily="34" charset="-122"/>
                                  </a:rPr>
                                </m:ctrlPr>
                              </m:funcPr>
                              <m:fName>
                                <m:r>
                                  <m:rPr>
                                    <m:sty m:val="p"/>
                                  </m:rPr>
                                  <a:rPr lang="en-US" altLang="zh-CN" sz="1600" b="0" i="0" smtClean="0">
                                    <a:latin typeface="Cambria Math" panose="02040503050406030204" pitchFamily="18" charset="0"/>
                                    <a:ea typeface="微软雅黑" panose="020B0503020204020204" pitchFamily="34" charset="-122"/>
                                  </a:rPr>
                                  <m:t>deg</m:t>
                                </m:r>
                              </m:fName>
                              <m:e>
                                <m:d>
                                  <m:dPr>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𝑢</m:t>
                                    </m:r>
                                  </m:e>
                                </m:d>
                              </m:e>
                            </m:func>
                            <m:r>
                              <a:rPr lang="en-US" altLang="zh-CN" sz="1600" b="0" i="1" smtClean="0">
                                <a:latin typeface="Cambria Math" panose="02040503050406030204" pitchFamily="18" charset="0"/>
                                <a:ea typeface="微软雅黑" panose="020B0503020204020204" pitchFamily="34" charset="-122"/>
                              </a:rPr>
                              <m:t>−1)</m:t>
                            </m:r>
                          </m:den>
                        </m:f>
                      </m:oMath>
                    </m:oMathPara>
                  </a14:m>
                  <a:endParaRPr lang="en-US" altLang="zh-CN" sz="1600" dirty="0">
                    <a:latin typeface="微软雅黑" panose="020B0503020204020204" pitchFamily="34" charset="-122"/>
                    <a:ea typeface="微软雅黑" panose="020B0503020204020204" pitchFamily="34" charset="-122"/>
                  </a:endParaRPr>
                </a:p>
              </p:txBody>
            </p:sp>
          </mc:Choice>
          <mc:Fallback xmlns="">
            <p:sp>
              <p:nvSpPr>
                <p:cNvPr id="31" name="文本框 30">
                  <a:extLst>
                    <a:ext uri="{FF2B5EF4-FFF2-40B4-BE49-F238E27FC236}">
                      <a16:creationId xmlns:a16="http://schemas.microsoft.com/office/drawing/2014/main" id="{351E361D-2B7F-44DE-B001-041010472386}"/>
                    </a:ext>
                  </a:extLst>
                </p:cNvPr>
                <p:cNvSpPr txBox="1">
                  <a:spLocks noRot="1" noChangeAspect="1" noMove="1" noResize="1" noEditPoints="1" noAdjustHandles="1" noChangeArrowheads="1" noChangeShapeType="1" noTextEdit="1"/>
                </p:cNvSpPr>
                <p:nvPr/>
              </p:nvSpPr>
              <p:spPr>
                <a:xfrm>
                  <a:off x="987646" y="4386372"/>
                  <a:ext cx="9595566" cy="1646220"/>
                </a:xfrm>
                <a:prstGeom prst="rect">
                  <a:avLst/>
                </a:prstGeom>
                <a:blipFill>
                  <a:blip r:embed="rId6"/>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9B70BA19-21D2-417B-AD76-28B16C2A9189}"/>
                </a:ext>
              </a:extLst>
            </p:cNvPr>
            <p:cNvGrpSpPr/>
            <p:nvPr/>
          </p:nvGrpSpPr>
          <p:grpSpPr>
            <a:xfrm>
              <a:off x="857841" y="4386372"/>
              <a:ext cx="689115" cy="525066"/>
              <a:chOff x="7224521" y="2332384"/>
              <a:chExt cx="689115" cy="525066"/>
            </a:xfrm>
          </p:grpSpPr>
          <p:sp>
            <p:nvSpPr>
              <p:cNvPr id="33" name="菱形 32">
                <a:extLst>
                  <a:ext uri="{FF2B5EF4-FFF2-40B4-BE49-F238E27FC236}">
                    <a16:creationId xmlns:a16="http://schemas.microsoft.com/office/drawing/2014/main" id="{71B972F1-523F-4FE3-9C07-70CF8F59CF35}"/>
                  </a:ext>
                </a:extLst>
              </p:cNvPr>
              <p:cNvSpPr/>
              <p:nvPr/>
            </p:nvSpPr>
            <p:spPr>
              <a:xfrm>
                <a:off x="7224521" y="2332384"/>
                <a:ext cx="528363" cy="525066"/>
              </a:xfrm>
              <a:prstGeom prst="diamond">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1A04A735-6189-4DAF-A637-2C1F97FA19A1}"/>
                  </a:ext>
                </a:extLst>
              </p:cNvPr>
              <p:cNvSpPr txBox="1"/>
              <p:nvPr/>
            </p:nvSpPr>
            <p:spPr>
              <a:xfrm>
                <a:off x="7237774" y="2466249"/>
                <a:ext cx="675862" cy="230832"/>
              </a:xfrm>
              <a:prstGeom prst="rect">
                <a:avLst/>
              </a:prstGeom>
              <a:noFill/>
            </p:spPr>
            <p:txBody>
              <a:bodyPr wrap="square" rtlCol="0">
                <a:spAutoFit/>
              </a:bodyPr>
              <a:lstStyle/>
              <a:p>
                <a:r>
                  <a:rPr lang="en-US" altLang="zh-CN" sz="900" dirty="0">
                    <a:solidFill>
                      <a:schemeClr val="bg1"/>
                    </a:solidFill>
                  </a:rPr>
                  <a:t>Define</a:t>
                </a:r>
                <a:endParaRPr lang="zh-CN" altLang="en-US" sz="900" dirty="0">
                  <a:solidFill>
                    <a:schemeClr val="bg1"/>
                  </a:solidFill>
                </a:endParaRPr>
              </a:p>
            </p:txBody>
          </p:sp>
        </p:grpSp>
      </p:grpSp>
      <p:grpSp>
        <p:nvGrpSpPr>
          <p:cNvPr id="9" name="组合 8">
            <a:extLst>
              <a:ext uri="{FF2B5EF4-FFF2-40B4-BE49-F238E27FC236}">
                <a16:creationId xmlns:a16="http://schemas.microsoft.com/office/drawing/2014/main" id="{FF97E9C7-6FD7-4EB0-937A-861C04EAACE8}"/>
              </a:ext>
            </a:extLst>
          </p:cNvPr>
          <p:cNvGrpSpPr/>
          <p:nvPr/>
        </p:nvGrpSpPr>
        <p:grpSpPr>
          <a:xfrm>
            <a:off x="6774383" y="226100"/>
            <a:ext cx="3201779" cy="2057323"/>
            <a:chOff x="6765545" y="177481"/>
            <a:chExt cx="3201779" cy="2057323"/>
          </a:xfrm>
        </p:grpSpPr>
        <p:pic>
          <p:nvPicPr>
            <p:cNvPr id="7" name="图片 6">
              <a:extLst>
                <a:ext uri="{FF2B5EF4-FFF2-40B4-BE49-F238E27FC236}">
                  <a16:creationId xmlns:a16="http://schemas.microsoft.com/office/drawing/2014/main" id="{4E04F4D1-32BC-4202-8032-17C9369665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7855" y="279098"/>
              <a:ext cx="2850533" cy="1900355"/>
            </a:xfrm>
            <a:prstGeom prst="rect">
              <a:avLst/>
            </a:prstGeom>
          </p:spPr>
        </p:pic>
        <p:sp>
          <p:nvSpPr>
            <p:cNvPr id="8" name="文本框 7">
              <a:extLst>
                <a:ext uri="{FF2B5EF4-FFF2-40B4-BE49-F238E27FC236}">
                  <a16:creationId xmlns:a16="http://schemas.microsoft.com/office/drawing/2014/main" id="{EF133029-F17C-47F9-B99E-5BD4DFB45B3A}"/>
                </a:ext>
              </a:extLst>
            </p:cNvPr>
            <p:cNvSpPr txBox="1"/>
            <p:nvPr/>
          </p:nvSpPr>
          <p:spPr>
            <a:xfrm>
              <a:off x="7712765" y="184568"/>
              <a:ext cx="306494" cy="369332"/>
            </a:xfrm>
            <a:prstGeom prst="rect">
              <a:avLst/>
            </a:prstGeom>
            <a:noFill/>
          </p:spPr>
          <p:txBody>
            <a:bodyPr wrap="none" rtlCol="0">
              <a:spAutoFit/>
            </a:bodyPr>
            <a:lstStyle/>
            <a:p>
              <a:r>
                <a:rPr lang="en-US" altLang="zh-CN" dirty="0"/>
                <a:t>1</a:t>
              </a:r>
              <a:endParaRPr lang="zh-CN" altLang="en-US" dirty="0"/>
            </a:p>
          </p:txBody>
        </p:sp>
        <p:sp>
          <p:nvSpPr>
            <p:cNvPr id="36" name="文本框 35">
              <a:extLst>
                <a:ext uri="{FF2B5EF4-FFF2-40B4-BE49-F238E27FC236}">
                  <a16:creationId xmlns:a16="http://schemas.microsoft.com/office/drawing/2014/main" id="{5A9A9B6B-8210-46A1-9632-7956A523EEAB}"/>
                </a:ext>
              </a:extLst>
            </p:cNvPr>
            <p:cNvSpPr txBox="1"/>
            <p:nvPr/>
          </p:nvSpPr>
          <p:spPr>
            <a:xfrm>
              <a:off x="6765545" y="1865472"/>
              <a:ext cx="306494" cy="369332"/>
            </a:xfrm>
            <a:prstGeom prst="rect">
              <a:avLst/>
            </a:prstGeom>
            <a:noFill/>
          </p:spPr>
          <p:txBody>
            <a:bodyPr wrap="none" rtlCol="0">
              <a:spAutoFit/>
            </a:bodyPr>
            <a:lstStyle/>
            <a:p>
              <a:r>
                <a:rPr lang="en-US" altLang="zh-CN" dirty="0"/>
                <a:t>2</a:t>
              </a:r>
              <a:endParaRPr lang="zh-CN" altLang="en-US" dirty="0"/>
            </a:p>
          </p:txBody>
        </p:sp>
        <p:sp>
          <p:nvSpPr>
            <p:cNvPr id="37" name="文本框 36">
              <a:extLst>
                <a:ext uri="{FF2B5EF4-FFF2-40B4-BE49-F238E27FC236}">
                  <a16:creationId xmlns:a16="http://schemas.microsoft.com/office/drawing/2014/main" id="{AAAEAEC4-22C9-4EC0-A757-4DEB760FADDD}"/>
                </a:ext>
              </a:extLst>
            </p:cNvPr>
            <p:cNvSpPr txBox="1"/>
            <p:nvPr/>
          </p:nvSpPr>
          <p:spPr>
            <a:xfrm>
              <a:off x="8706679" y="1814868"/>
              <a:ext cx="306494" cy="369332"/>
            </a:xfrm>
            <a:prstGeom prst="rect">
              <a:avLst/>
            </a:prstGeom>
            <a:noFill/>
          </p:spPr>
          <p:txBody>
            <a:bodyPr wrap="none" rtlCol="0">
              <a:spAutoFit/>
            </a:bodyPr>
            <a:lstStyle/>
            <a:p>
              <a:r>
                <a:rPr lang="en-US" altLang="zh-CN" dirty="0"/>
                <a:t>3</a:t>
              </a:r>
              <a:endParaRPr lang="zh-CN" altLang="en-US" dirty="0"/>
            </a:p>
          </p:txBody>
        </p:sp>
        <p:sp>
          <p:nvSpPr>
            <p:cNvPr id="38" name="文本框 37">
              <a:extLst>
                <a:ext uri="{FF2B5EF4-FFF2-40B4-BE49-F238E27FC236}">
                  <a16:creationId xmlns:a16="http://schemas.microsoft.com/office/drawing/2014/main" id="{236546A1-B36A-4BD4-82D0-D2FF3EEE7385}"/>
                </a:ext>
              </a:extLst>
            </p:cNvPr>
            <p:cNvSpPr txBox="1"/>
            <p:nvPr/>
          </p:nvSpPr>
          <p:spPr>
            <a:xfrm>
              <a:off x="9660830" y="177481"/>
              <a:ext cx="306494" cy="369332"/>
            </a:xfrm>
            <a:prstGeom prst="rect">
              <a:avLst/>
            </a:prstGeom>
            <a:noFill/>
          </p:spPr>
          <p:txBody>
            <a:bodyPr wrap="none" rtlCol="0">
              <a:spAutoFit/>
            </a:bodyPr>
            <a:lstStyle/>
            <a:p>
              <a:r>
                <a:rPr lang="en-US" altLang="zh-CN" dirty="0"/>
                <a:t>4</a:t>
              </a:r>
              <a:endParaRPr lang="zh-CN" altLang="en-US" dirty="0"/>
            </a:p>
          </p:txBody>
        </p:sp>
      </p:grpSp>
    </p:spTree>
    <p:extLst>
      <p:ext uri="{BB962C8B-B14F-4D97-AF65-F5344CB8AC3E}">
        <p14:creationId xmlns:p14="http://schemas.microsoft.com/office/powerpoint/2010/main" val="3649622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基金业绩与基金经理私人信息</a:t>
            </a: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3"/>
          <a:stretch>
            <a:fillRect/>
          </a:stretch>
        </p:blipFill>
        <p:spPr>
          <a:xfrm>
            <a:off x="10196052" y="-2071"/>
            <a:ext cx="1995948" cy="598112"/>
          </a:xfrm>
          <a:prstGeom prst="rect">
            <a:avLst/>
          </a:prstGeom>
        </p:spPr>
      </p:pic>
      <p:sp>
        <p:nvSpPr>
          <p:cNvPr id="16" name="矩形: 圆角 15">
            <a:extLst>
              <a:ext uri="{FF2B5EF4-FFF2-40B4-BE49-F238E27FC236}">
                <a16:creationId xmlns:a16="http://schemas.microsoft.com/office/drawing/2014/main" id="{47766625-C170-4CC4-8FF1-F8E6ED2EA604}"/>
              </a:ext>
            </a:extLst>
          </p:cNvPr>
          <p:cNvSpPr/>
          <p:nvPr/>
        </p:nvSpPr>
        <p:spPr>
          <a:xfrm>
            <a:off x="803481" y="945190"/>
            <a:ext cx="5292519" cy="3072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latin typeface="微软雅黑" panose="020B0503020204020204" pitchFamily="34" charset="-122"/>
                <a:ea typeface="微软雅黑" panose="020B0503020204020204" pitchFamily="34" charset="-122"/>
              </a:rPr>
              <a:t>度量基金</a:t>
            </a:r>
            <a:r>
              <a:rPr lang="en-US" altLang="zh-CN" sz="1600" b="1" dirty="0">
                <a:solidFill>
                  <a:schemeClr val="tx1"/>
                </a:solidFill>
                <a:latin typeface="微软雅黑" panose="020B0503020204020204" pitchFamily="34" charset="-122"/>
                <a:ea typeface="微软雅黑" panose="020B0503020204020204" pitchFamily="34" charset="-122"/>
              </a:rPr>
              <a:t>C</a:t>
            </a:r>
            <a:r>
              <a:rPr lang="zh-CN" altLang="en-US" sz="1600" b="1" dirty="0">
                <a:solidFill>
                  <a:schemeClr val="tx1"/>
                </a:solidFill>
                <a:latin typeface="微软雅黑" panose="020B0503020204020204" pitchFamily="34" charset="-122"/>
                <a:ea typeface="微软雅黑" panose="020B0503020204020204" pitchFamily="34" charset="-122"/>
              </a:rPr>
              <a:t>位程度</a:t>
            </a:r>
          </a:p>
        </p:txBody>
      </p:sp>
      <p:sp>
        <p:nvSpPr>
          <p:cNvPr id="2" name="灯片编号占位符 1">
            <a:extLst>
              <a:ext uri="{FF2B5EF4-FFF2-40B4-BE49-F238E27FC236}">
                <a16:creationId xmlns:a16="http://schemas.microsoft.com/office/drawing/2014/main" id="{10374538-734A-4F93-BED2-1D610662B9C2}"/>
              </a:ext>
            </a:extLst>
          </p:cNvPr>
          <p:cNvSpPr>
            <a:spLocks noGrp="1"/>
          </p:cNvSpPr>
          <p:nvPr>
            <p:ph type="sldNum" sz="quarter" idx="12"/>
          </p:nvPr>
        </p:nvSpPr>
        <p:spPr/>
        <p:txBody>
          <a:bodyPr/>
          <a:lstStyle/>
          <a:p>
            <a:fld id="{94ACAC3A-89D2-41A8-AABE-12105CD8611B}" type="slidenum">
              <a:rPr lang="zh-CN" altLang="en-US" smtClean="0"/>
              <a:t>15</a:t>
            </a:fld>
            <a:endParaRPr lang="zh-CN" altLang="en-US" dirty="0"/>
          </a:p>
        </p:txBody>
      </p:sp>
      <p:grpSp>
        <p:nvGrpSpPr>
          <p:cNvPr id="17" name="组合 16">
            <a:extLst>
              <a:ext uri="{FF2B5EF4-FFF2-40B4-BE49-F238E27FC236}">
                <a16:creationId xmlns:a16="http://schemas.microsoft.com/office/drawing/2014/main" id="{A4EB8673-BA54-40B4-A9C6-678EC923FCFE}"/>
              </a:ext>
            </a:extLst>
          </p:cNvPr>
          <p:cNvGrpSpPr/>
          <p:nvPr/>
        </p:nvGrpSpPr>
        <p:grpSpPr>
          <a:xfrm>
            <a:off x="803481" y="1547404"/>
            <a:ext cx="9725371" cy="787523"/>
            <a:chOff x="857841" y="4353242"/>
            <a:chExt cx="9725371" cy="787523"/>
          </a:xfrm>
        </p:grpSpPr>
        <p:sp>
          <p:nvSpPr>
            <p:cNvPr id="18" name="文本框 17">
              <a:extLst>
                <a:ext uri="{FF2B5EF4-FFF2-40B4-BE49-F238E27FC236}">
                  <a16:creationId xmlns:a16="http://schemas.microsoft.com/office/drawing/2014/main" id="{E960CEDD-6249-41DC-B30B-6D6E2360DDF8}"/>
                </a:ext>
              </a:extLst>
            </p:cNvPr>
            <p:cNvSpPr txBox="1"/>
            <p:nvPr/>
          </p:nvSpPr>
          <p:spPr>
            <a:xfrm>
              <a:off x="987646" y="4353242"/>
              <a:ext cx="9595566" cy="787523"/>
            </a:xfrm>
            <a:prstGeom prst="rect">
              <a:avLst/>
            </a:prstGeom>
            <a:noFill/>
          </p:spPr>
          <p:txBody>
            <a:bodyPr wrap="square" rtlCol="0">
              <a:spAutoFit/>
            </a:bodyPr>
            <a:lstStyle/>
            <a:p>
              <a:pPr lvl="1">
                <a:lnSpc>
                  <a:spcPct val="150000"/>
                </a:lnSpc>
              </a:pPr>
              <a:r>
                <a:rPr lang="en-US" altLang="zh-CN" sz="1600" dirty="0">
                  <a:latin typeface="微软雅黑" panose="020B0503020204020204" pitchFamily="34" charset="-122"/>
                  <a:ea typeface="微软雅黑" panose="020B0503020204020204" pitchFamily="34" charset="-122"/>
                </a:rPr>
                <a:t>k</a:t>
              </a:r>
              <a:r>
                <a:rPr lang="zh-CN" altLang="en-US" sz="1600" dirty="0">
                  <a:latin typeface="微软雅黑" panose="020B0503020204020204" pitchFamily="34" charset="-122"/>
                  <a:ea typeface="微软雅黑" panose="020B0503020204020204" pitchFamily="34" charset="-122"/>
                </a:rPr>
                <a:t>核（</a:t>
              </a:r>
              <a:r>
                <a:rPr lang="en-US" altLang="zh-CN" sz="1600" dirty="0">
                  <a:latin typeface="微软雅黑" panose="020B0503020204020204" pitchFamily="34" charset="-122"/>
                  <a:ea typeface="微软雅黑" panose="020B0503020204020204" pitchFamily="34" charset="-122"/>
                </a:rPr>
                <a:t>k-shell</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Kitsak</a:t>
              </a:r>
              <a:r>
                <a:rPr lang="zh-CN" altLang="en-US" sz="1600" dirty="0">
                  <a:latin typeface="微软雅黑" panose="020B0503020204020204" pitchFamily="34" charset="-122"/>
                  <a:ea typeface="微软雅黑" panose="020B0503020204020204" pitchFamily="34" charset="-122"/>
                </a:rPr>
                <a:t>等人于</a:t>
              </a:r>
              <a:r>
                <a:rPr lang="en-US" altLang="zh-CN" sz="1600" dirty="0">
                  <a:latin typeface="微软雅黑" panose="020B0503020204020204" pitchFamily="34" charset="-122"/>
                  <a:ea typeface="微软雅黑" panose="020B0503020204020204" pitchFamily="34" charset="-122"/>
                </a:rPr>
                <a:t>2020</a:t>
              </a:r>
              <a:r>
                <a:rPr lang="zh-CN" altLang="en-US" sz="1600" dirty="0">
                  <a:latin typeface="微软雅黑" panose="020B0503020204020204" pitchFamily="34" charset="-122"/>
                  <a:ea typeface="微软雅黑" panose="020B0503020204020204" pitchFamily="34" charset="-122"/>
                </a:rPr>
                <a:t>年首次提出节点重要性依赖于其在网络中的位置的思想，并且利用</a:t>
              </a:r>
              <a:r>
                <a:rPr lang="en-US" altLang="zh-CN" sz="1600" dirty="0">
                  <a:latin typeface="微软雅黑" panose="020B0503020204020204" pitchFamily="34" charset="-122"/>
                  <a:ea typeface="微软雅黑" panose="020B0503020204020204" pitchFamily="34" charset="-122"/>
                </a:rPr>
                <a:t>k-shell</a:t>
              </a:r>
              <a:r>
                <a:rPr lang="zh-CN" altLang="en-US" sz="1600" dirty="0">
                  <a:latin typeface="微软雅黑" panose="020B0503020204020204" pitchFamily="34" charset="-122"/>
                  <a:ea typeface="微软雅黑" panose="020B0503020204020204" pitchFamily="34" charset="-122"/>
                </a:rPr>
                <a:t>分解获得了节点重要性排序指标（</a:t>
              </a:r>
              <a:r>
                <a:rPr lang="en-US" altLang="zh-CN" sz="1600" dirty="0">
                  <a:latin typeface="微软雅黑" panose="020B0503020204020204" pitchFamily="34" charset="-122"/>
                  <a:ea typeface="微软雅黑" panose="020B0503020204020204" pitchFamily="34" charset="-122"/>
                </a:rPr>
                <a:t>k-shell</a:t>
              </a:r>
              <a:r>
                <a:rPr lang="zh-CN" altLang="en-US" sz="1600" dirty="0">
                  <a:latin typeface="微软雅黑" panose="020B0503020204020204" pitchFamily="34" charset="-122"/>
                  <a:ea typeface="微软雅黑" panose="020B0503020204020204" pitchFamily="34" charset="-122"/>
                </a:rPr>
                <a:t>）。算法如下：</a:t>
              </a:r>
              <a:endParaRPr lang="en-US" altLang="zh-CN" sz="1600" dirty="0">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AFBE8D21-E2C7-4284-B138-2D6DE3CEAC05}"/>
                </a:ext>
              </a:extLst>
            </p:cNvPr>
            <p:cNvGrpSpPr/>
            <p:nvPr/>
          </p:nvGrpSpPr>
          <p:grpSpPr>
            <a:xfrm>
              <a:off x="857841" y="4386372"/>
              <a:ext cx="689115" cy="525066"/>
              <a:chOff x="7224521" y="2332384"/>
              <a:chExt cx="689115" cy="525066"/>
            </a:xfrm>
          </p:grpSpPr>
          <p:sp>
            <p:nvSpPr>
              <p:cNvPr id="20" name="菱形 19">
                <a:extLst>
                  <a:ext uri="{FF2B5EF4-FFF2-40B4-BE49-F238E27FC236}">
                    <a16:creationId xmlns:a16="http://schemas.microsoft.com/office/drawing/2014/main" id="{28291DF2-D7D7-474F-9128-A2F5D33E023C}"/>
                  </a:ext>
                </a:extLst>
              </p:cNvPr>
              <p:cNvSpPr/>
              <p:nvPr/>
            </p:nvSpPr>
            <p:spPr>
              <a:xfrm>
                <a:off x="7224521" y="2332384"/>
                <a:ext cx="528363" cy="525066"/>
              </a:xfrm>
              <a:prstGeom prst="diamond">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5469E349-7FEF-40BE-B7CC-5DCF264520E6}"/>
                  </a:ext>
                </a:extLst>
              </p:cNvPr>
              <p:cNvSpPr txBox="1"/>
              <p:nvPr/>
            </p:nvSpPr>
            <p:spPr>
              <a:xfrm>
                <a:off x="7237774" y="2466249"/>
                <a:ext cx="675862" cy="230832"/>
              </a:xfrm>
              <a:prstGeom prst="rect">
                <a:avLst/>
              </a:prstGeom>
              <a:noFill/>
            </p:spPr>
            <p:txBody>
              <a:bodyPr wrap="square" rtlCol="0">
                <a:spAutoFit/>
              </a:bodyPr>
              <a:lstStyle/>
              <a:p>
                <a:r>
                  <a:rPr lang="en-US" altLang="zh-CN" sz="900" dirty="0">
                    <a:solidFill>
                      <a:schemeClr val="bg1"/>
                    </a:solidFill>
                  </a:rPr>
                  <a:t>Define</a:t>
                </a:r>
                <a:endParaRPr lang="zh-CN" altLang="en-US" sz="900" dirty="0">
                  <a:solidFill>
                    <a:schemeClr val="bg1"/>
                  </a:solidFill>
                </a:endParaRPr>
              </a:p>
            </p:txBody>
          </p:sp>
        </p:grpSp>
      </p:grpSp>
      <p:sp>
        <p:nvSpPr>
          <p:cNvPr id="7" name="文本框 6">
            <a:extLst>
              <a:ext uri="{FF2B5EF4-FFF2-40B4-BE49-F238E27FC236}">
                <a16:creationId xmlns:a16="http://schemas.microsoft.com/office/drawing/2014/main" id="{4ED6BFF4-C353-4D69-9239-C7499F0E7E39}"/>
              </a:ext>
            </a:extLst>
          </p:cNvPr>
          <p:cNvSpPr txBox="1"/>
          <p:nvPr/>
        </p:nvSpPr>
        <p:spPr>
          <a:xfrm>
            <a:off x="1375775" y="2409418"/>
            <a:ext cx="6935787" cy="1670073"/>
          </a:xfrm>
          <a:prstGeom prst="rect">
            <a:avLst/>
          </a:prstGeom>
          <a:noFill/>
        </p:spPr>
        <p:txBody>
          <a:bodyPr wrap="square" rtlCol="0">
            <a:spAutoFit/>
          </a:bodyPr>
          <a:lstStyle/>
          <a:p>
            <a:pPr>
              <a:lnSpc>
                <a:spcPct val="150000"/>
              </a:lnSpc>
            </a:pPr>
            <a:r>
              <a:rPr lang="en-US" altLang="zh-CN" sz="1400" dirty="0">
                <a:latin typeface="华文新魏" panose="02010800040101010101" pitchFamily="2" charset="-122"/>
                <a:ea typeface="华文新魏" panose="02010800040101010101" pitchFamily="2" charset="-122"/>
              </a:rPr>
              <a:t>a.</a:t>
            </a:r>
            <a:r>
              <a:rPr lang="zh-CN" altLang="en-US" sz="1400" dirty="0">
                <a:latin typeface="华文新魏" panose="02010800040101010101" pitchFamily="2" charset="-122"/>
                <a:ea typeface="华文新魏" panose="02010800040101010101" pitchFamily="2" charset="-122"/>
              </a:rPr>
              <a:t>去掉度为</a:t>
            </a:r>
            <a:r>
              <a:rPr lang="en-US" altLang="zh-CN" sz="1400" dirty="0">
                <a:latin typeface="华文新魏" panose="02010800040101010101" pitchFamily="2" charset="-122"/>
                <a:ea typeface="华文新魏" panose="02010800040101010101" pitchFamily="2" charset="-122"/>
              </a:rPr>
              <a:t>1</a:t>
            </a:r>
            <a:r>
              <a:rPr lang="zh-CN" altLang="en-US" sz="1400" dirty="0">
                <a:latin typeface="华文新魏" panose="02010800040101010101" pitchFamily="2" charset="-122"/>
                <a:ea typeface="华文新魏" panose="02010800040101010101" pitchFamily="2" charset="-122"/>
              </a:rPr>
              <a:t>的节点，剩下一个子图，如果该子图仍有度为</a:t>
            </a:r>
            <a:r>
              <a:rPr lang="en-US" altLang="zh-CN" sz="1400" dirty="0">
                <a:latin typeface="华文新魏" panose="02010800040101010101" pitchFamily="2" charset="-122"/>
                <a:ea typeface="华文新魏" panose="02010800040101010101" pitchFamily="2" charset="-122"/>
              </a:rPr>
              <a:t>1</a:t>
            </a:r>
            <a:r>
              <a:rPr lang="zh-CN" altLang="en-US" sz="1400" dirty="0">
                <a:latin typeface="华文新魏" panose="02010800040101010101" pitchFamily="2" charset="-122"/>
                <a:ea typeface="华文新魏" panose="02010800040101010101" pitchFamily="2" charset="-122"/>
              </a:rPr>
              <a:t>的点则继续删除这些点，直到剩下一个不含度为</a:t>
            </a:r>
            <a:r>
              <a:rPr lang="en-US" altLang="zh-CN" sz="1400" dirty="0">
                <a:latin typeface="华文新魏" panose="02010800040101010101" pitchFamily="2" charset="-122"/>
                <a:ea typeface="华文新魏" panose="02010800040101010101" pitchFamily="2" charset="-122"/>
              </a:rPr>
              <a:t>1</a:t>
            </a:r>
            <a:r>
              <a:rPr lang="zh-CN" altLang="en-US" sz="1400" dirty="0">
                <a:latin typeface="华文新魏" panose="02010800040101010101" pitchFamily="2" charset="-122"/>
                <a:ea typeface="华文新魏" panose="02010800040101010101" pitchFamily="2" charset="-122"/>
              </a:rPr>
              <a:t>的节点的子图</a:t>
            </a:r>
            <a:r>
              <a:rPr lang="en-US" altLang="zh-CN" sz="1400" dirty="0">
                <a:latin typeface="华文新魏" panose="02010800040101010101" pitchFamily="2" charset="-122"/>
                <a:ea typeface="华文新魏" panose="02010800040101010101" pitchFamily="2" charset="-122"/>
              </a:rPr>
              <a:t>G1</a:t>
            </a:r>
            <a:r>
              <a:rPr lang="zh-CN" altLang="en-US" sz="1400" dirty="0">
                <a:latin typeface="华文新魏" panose="02010800040101010101" pitchFamily="2" charset="-122"/>
                <a:ea typeface="华文新魏" panose="02010800040101010101" pitchFamily="2" charset="-122"/>
              </a:rPr>
              <a:t>。所有删除的节点被归到</a:t>
            </a:r>
            <a:r>
              <a:rPr lang="en-US" altLang="zh-CN" sz="1400" dirty="0" err="1">
                <a:latin typeface="华文新魏" panose="02010800040101010101" pitchFamily="2" charset="-122"/>
                <a:ea typeface="华文新魏" panose="02010800040101010101" pitchFamily="2" charset="-122"/>
              </a:rPr>
              <a:t>ks</a:t>
            </a:r>
            <a:r>
              <a:rPr lang="en-US" altLang="zh-CN" sz="1400" dirty="0">
                <a:latin typeface="华文新魏" panose="02010800040101010101" pitchFamily="2" charset="-122"/>
                <a:ea typeface="华文新魏" panose="02010800040101010101" pitchFamily="2" charset="-122"/>
              </a:rPr>
              <a:t>=1</a:t>
            </a:r>
            <a:r>
              <a:rPr lang="zh-CN" altLang="en-US" sz="1400" dirty="0">
                <a:latin typeface="华文新魏" panose="02010800040101010101" pitchFamily="2" charset="-122"/>
                <a:ea typeface="华文新魏" panose="02010800040101010101" pitchFamily="2" charset="-122"/>
              </a:rPr>
              <a:t>的核中。</a:t>
            </a:r>
            <a:endParaRPr lang="en-US" altLang="zh-CN" sz="1400" dirty="0">
              <a:latin typeface="华文新魏" panose="02010800040101010101" pitchFamily="2" charset="-122"/>
              <a:ea typeface="华文新魏" panose="02010800040101010101" pitchFamily="2" charset="-122"/>
            </a:endParaRPr>
          </a:p>
          <a:p>
            <a:pPr>
              <a:lnSpc>
                <a:spcPct val="150000"/>
              </a:lnSpc>
            </a:pPr>
            <a:r>
              <a:rPr lang="en-US" altLang="zh-CN" sz="1400" dirty="0">
                <a:latin typeface="华文新魏" panose="02010800040101010101" pitchFamily="2" charset="-122"/>
                <a:ea typeface="华文新魏" panose="02010800040101010101" pitchFamily="2" charset="-122"/>
              </a:rPr>
              <a:t>b.</a:t>
            </a:r>
            <a:r>
              <a:rPr lang="zh-CN" altLang="en-US" sz="1400" dirty="0">
                <a:latin typeface="华文新魏" panose="02010800040101010101" pitchFamily="2" charset="-122"/>
                <a:ea typeface="华文新魏" panose="02010800040101010101" pitchFamily="2" charset="-122"/>
              </a:rPr>
              <a:t>和</a:t>
            </a:r>
            <a:r>
              <a:rPr lang="en-US" altLang="zh-CN" sz="1400" dirty="0">
                <a:latin typeface="华文新魏" panose="02010800040101010101" pitchFamily="2" charset="-122"/>
                <a:ea typeface="华文新魏" panose="02010800040101010101" pitchFamily="2" charset="-122"/>
              </a:rPr>
              <a:t>a</a:t>
            </a:r>
            <a:r>
              <a:rPr lang="zh-CN" altLang="en-US" sz="1400" dirty="0">
                <a:latin typeface="华文新魏" panose="02010800040101010101" pitchFamily="2" charset="-122"/>
                <a:ea typeface="华文新魏" panose="02010800040101010101" pitchFamily="2" charset="-122"/>
              </a:rPr>
              <a:t>类似，删除子图</a:t>
            </a:r>
            <a:r>
              <a:rPr lang="en-US" altLang="zh-CN" sz="1400" dirty="0">
                <a:latin typeface="华文新魏" panose="02010800040101010101" pitchFamily="2" charset="-122"/>
                <a:ea typeface="华文新魏" panose="02010800040101010101" pitchFamily="2" charset="-122"/>
              </a:rPr>
              <a:t>G1</a:t>
            </a:r>
            <a:r>
              <a:rPr lang="zh-CN" altLang="en-US" sz="1400" dirty="0">
                <a:latin typeface="华文新魏" panose="02010800040101010101" pitchFamily="2" charset="-122"/>
                <a:ea typeface="华文新魏" panose="02010800040101010101" pitchFamily="2" charset="-122"/>
              </a:rPr>
              <a:t>中度为</a:t>
            </a:r>
            <a:r>
              <a:rPr lang="en-US" altLang="zh-CN" sz="1400" dirty="0">
                <a:latin typeface="华文新魏" panose="02010800040101010101" pitchFamily="2" charset="-122"/>
                <a:ea typeface="华文新魏" panose="02010800040101010101" pitchFamily="2" charset="-122"/>
              </a:rPr>
              <a:t>2</a:t>
            </a:r>
            <a:r>
              <a:rPr lang="zh-CN" altLang="en-US" sz="1400" dirty="0">
                <a:latin typeface="华文新魏" panose="02010800040101010101" pitchFamily="2" charset="-122"/>
                <a:ea typeface="华文新魏" panose="02010800040101010101" pitchFamily="2" charset="-122"/>
              </a:rPr>
              <a:t>的节点，最后得到一个所有点的度均大于</a:t>
            </a:r>
            <a:r>
              <a:rPr lang="en-US" altLang="zh-CN" sz="1400" dirty="0">
                <a:latin typeface="华文新魏" panose="02010800040101010101" pitchFamily="2" charset="-122"/>
                <a:ea typeface="华文新魏" panose="02010800040101010101" pitchFamily="2" charset="-122"/>
              </a:rPr>
              <a:t>2</a:t>
            </a:r>
            <a:r>
              <a:rPr lang="zh-CN" altLang="en-US" sz="1400" dirty="0">
                <a:latin typeface="华文新魏" panose="02010800040101010101" pitchFamily="2" charset="-122"/>
                <a:ea typeface="华文新魏" panose="02010800040101010101" pitchFamily="2" charset="-122"/>
              </a:rPr>
              <a:t>的子图</a:t>
            </a:r>
            <a:r>
              <a:rPr lang="en-US" altLang="zh-CN" sz="1400" dirty="0">
                <a:latin typeface="华文新魏" panose="02010800040101010101" pitchFamily="2" charset="-122"/>
                <a:ea typeface="华文新魏" panose="02010800040101010101" pitchFamily="2" charset="-122"/>
              </a:rPr>
              <a:t>G2</a:t>
            </a:r>
            <a:r>
              <a:rPr lang="zh-CN" altLang="en-US" sz="1400" dirty="0">
                <a:latin typeface="华文新魏" panose="02010800040101010101" pitchFamily="2" charset="-122"/>
                <a:ea typeface="华文新魏" panose="02010800040101010101" pitchFamily="2" charset="-122"/>
              </a:rPr>
              <a:t>。所有删除的节点被归到</a:t>
            </a:r>
            <a:r>
              <a:rPr lang="en-US" altLang="zh-CN" sz="1400" dirty="0" err="1">
                <a:latin typeface="华文新魏" panose="02010800040101010101" pitchFamily="2" charset="-122"/>
                <a:ea typeface="华文新魏" panose="02010800040101010101" pitchFamily="2" charset="-122"/>
              </a:rPr>
              <a:t>ks</a:t>
            </a:r>
            <a:r>
              <a:rPr lang="en-US" altLang="zh-CN" sz="1400" dirty="0">
                <a:latin typeface="华文新魏" panose="02010800040101010101" pitchFamily="2" charset="-122"/>
                <a:ea typeface="华文新魏" panose="02010800040101010101" pitchFamily="2" charset="-122"/>
              </a:rPr>
              <a:t>=2</a:t>
            </a:r>
            <a:r>
              <a:rPr lang="zh-CN" altLang="en-US" sz="1400" dirty="0">
                <a:latin typeface="华文新魏" panose="02010800040101010101" pitchFamily="2" charset="-122"/>
                <a:ea typeface="华文新魏" panose="02010800040101010101" pitchFamily="2" charset="-122"/>
              </a:rPr>
              <a:t>的核中。</a:t>
            </a:r>
            <a:endParaRPr lang="en-US" altLang="zh-CN" sz="1400" dirty="0">
              <a:latin typeface="华文新魏" panose="02010800040101010101" pitchFamily="2" charset="-122"/>
              <a:ea typeface="华文新魏" panose="02010800040101010101" pitchFamily="2" charset="-122"/>
            </a:endParaRPr>
          </a:p>
          <a:p>
            <a:pPr>
              <a:lnSpc>
                <a:spcPct val="150000"/>
              </a:lnSpc>
            </a:pPr>
            <a:r>
              <a:rPr lang="en-US" altLang="zh-CN" sz="1400" dirty="0">
                <a:latin typeface="华文新魏" panose="02010800040101010101" pitchFamily="2" charset="-122"/>
                <a:ea typeface="华文新魏" panose="02010800040101010101" pitchFamily="2" charset="-122"/>
              </a:rPr>
              <a:t>c.</a:t>
            </a:r>
            <a:r>
              <a:rPr lang="zh-CN" altLang="en-US" sz="1400" dirty="0">
                <a:latin typeface="华文新魏" panose="02010800040101010101" pitchFamily="2" charset="-122"/>
                <a:ea typeface="华文新魏" panose="02010800040101010101" pitchFamily="2" charset="-122"/>
              </a:rPr>
              <a:t>依次类推，直到所有的点都被分解到某个核中。节点的</a:t>
            </a:r>
            <a:r>
              <a:rPr lang="en-US" altLang="zh-CN" sz="1400" dirty="0">
                <a:latin typeface="华文新魏" panose="02010800040101010101" pitchFamily="2" charset="-122"/>
                <a:ea typeface="华文新魏" panose="02010800040101010101" pitchFamily="2" charset="-122"/>
              </a:rPr>
              <a:t>k-shell</a:t>
            </a:r>
            <a:r>
              <a:rPr lang="zh-CN" altLang="en-US" sz="1400" dirty="0">
                <a:latin typeface="华文新魏" panose="02010800040101010101" pitchFamily="2" charset="-122"/>
                <a:ea typeface="华文新魏" panose="02010800040101010101" pitchFamily="2" charset="-122"/>
              </a:rPr>
              <a:t>值即所属的核数</a:t>
            </a:r>
            <a:r>
              <a:rPr lang="en-US" altLang="zh-CN" sz="1400" dirty="0" err="1">
                <a:latin typeface="华文新魏" panose="02010800040101010101" pitchFamily="2" charset="-122"/>
                <a:ea typeface="华文新魏" panose="02010800040101010101" pitchFamily="2" charset="-122"/>
              </a:rPr>
              <a:t>ks</a:t>
            </a:r>
            <a:r>
              <a:rPr lang="zh-CN" altLang="en-US" sz="1400" dirty="0">
                <a:latin typeface="华文新魏" panose="02010800040101010101" pitchFamily="2" charset="-122"/>
                <a:ea typeface="华文新魏" panose="02010800040101010101" pitchFamily="2" charset="-122"/>
              </a:rPr>
              <a:t>。</a:t>
            </a:r>
          </a:p>
        </p:txBody>
      </p:sp>
      <p:grpSp>
        <p:nvGrpSpPr>
          <p:cNvPr id="26" name="组合 25">
            <a:extLst>
              <a:ext uri="{FF2B5EF4-FFF2-40B4-BE49-F238E27FC236}">
                <a16:creationId xmlns:a16="http://schemas.microsoft.com/office/drawing/2014/main" id="{9A4493E6-4CED-4443-9BAB-1FCB2B552611}"/>
              </a:ext>
            </a:extLst>
          </p:cNvPr>
          <p:cNvGrpSpPr/>
          <p:nvPr/>
        </p:nvGrpSpPr>
        <p:grpSpPr>
          <a:xfrm>
            <a:off x="803481" y="4356078"/>
            <a:ext cx="9725371" cy="1278235"/>
            <a:chOff x="857841" y="4353242"/>
            <a:chExt cx="9725371" cy="1278235"/>
          </a:xfrm>
        </p:grpSpPr>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31E5A7F4-E296-48BC-86E9-04B572366378}"/>
                    </a:ext>
                  </a:extLst>
                </p:cNvPr>
                <p:cNvSpPr txBox="1"/>
                <p:nvPr/>
              </p:nvSpPr>
              <p:spPr>
                <a:xfrm>
                  <a:off x="987646" y="4353242"/>
                  <a:ext cx="9595566" cy="1278235"/>
                </a:xfrm>
                <a:prstGeom prst="rect">
                  <a:avLst/>
                </a:prstGeom>
                <a:noFill/>
              </p:spPr>
              <p:txBody>
                <a:bodyPr wrap="square" rtlCol="0">
                  <a:spAutoFit/>
                </a:bodyPr>
                <a:lstStyle/>
                <a:p>
                  <a:pPr lvl="1">
                    <a:lnSpc>
                      <a:spcPct val="150000"/>
                    </a:lnSpc>
                  </a:pPr>
                  <a:r>
                    <a:rPr lang="en-US" altLang="zh-CN" sz="1600" dirty="0">
                      <a:latin typeface="微软雅黑" panose="020B0503020204020204" pitchFamily="34" charset="-122"/>
                      <a:ea typeface="微软雅黑" panose="020B0503020204020204" pitchFamily="34" charset="-122"/>
                    </a:rPr>
                    <a:t>all-around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Hou </a:t>
                  </a:r>
                  <a:r>
                    <a:rPr lang="en-US" altLang="zh-CN" sz="1600" dirty="0" err="1">
                      <a:latin typeface="微软雅黑" panose="020B0503020204020204" pitchFamily="34" charset="-122"/>
                      <a:ea typeface="微软雅黑" panose="020B0503020204020204" pitchFamily="34" charset="-122"/>
                    </a:rPr>
                    <a:t>Bonan</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等人对度、介数、</a:t>
                  </a:r>
                  <a:r>
                    <a:rPr lang="en-US" altLang="zh-CN" sz="1600" dirty="0">
                      <a:latin typeface="微软雅黑" panose="020B0503020204020204" pitchFamily="34" charset="-122"/>
                      <a:ea typeface="微软雅黑" panose="020B0503020204020204" pitchFamily="34" charset="-122"/>
                    </a:rPr>
                    <a:t>k-shell</a:t>
                  </a:r>
                  <a:r>
                    <a:rPr lang="zh-CN" altLang="en-US" sz="1600" dirty="0">
                      <a:latin typeface="微软雅黑" panose="020B0503020204020204" pitchFamily="34" charset="-122"/>
                      <a:ea typeface="微软雅黑" panose="020B0503020204020204" pitchFamily="34" charset="-122"/>
                    </a:rPr>
                    <a:t>三种方法进行了结合，定义了一个衡量节点影响力的</a:t>
                  </a:r>
                  <a:r>
                    <a:rPr lang="en-US" altLang="zh-CN" sz="1600" dirty="0">
                      <a:latin typeface="微软雅黑" panose="020B0503020204020204" pitchFamily="34" charset="-122"/>
                      <a:ea typeface="微软雅黑" panose="020B0503020204020204" pitchFamily="34" charset="-122"/>
                    </a:rPr>
                    <a:t>all-around</a:t>
                  </a:r>
                  <a:r>
                    <a:rPr lang="zh-CN" altLang="en-US" sz="1600" dirty="0">
                      <a:latin typeface="微软雅黑" panose="020B0503020204020204" pitchFamily="34" charset="-122"/>
                      <a:ea typeface="微软雅黑" panose="020B0503020204020204" pitchFamily="34" charset="-122"/>
                    </a:rPr>
                    <a:t>指标：</a:t>
                  </a:r>
                  <a:endParaRPr lang="en-US" altLang="zh-CN" sz="1600" dirty="0">
                    <a:latin typeface="微软雅黑" panose="020B0503020204020204" pitchFamily="34" charset="-122"/>
                    <a:ea typeface="微软雅黑"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𝑑</m:t>
                        </m:r>
                        <m:r>
                          <a:rPr lang="en-US" altLang="zh-CN" sz="1600" b="0" i="1" smtClean="0">
                            <a:latin typeface="Cambria Math" panose="02040503050406030204" pitchFamily="18" charset="0"/>
                            <a:ea typeface="微软雅黑" panose="020B0503020204020204" pitchFamily="34" charset="-122"/>
                          </a:rPr>
                          <m:t>=</m:t>
                        </m:r>
                        <m:rad>
                          <m:radPr>
                            <m:degHide m:val="on"/>
                            <m:ctrlPr>
                              <a:rPr lang="en-US" altLang="zh-CN" sz="1600" b="0" i="1" smtClean="0">
                                <a:latin typeface="Cambria Math" panose="02040503050406030204" pitchFamily="18" charset="0"/>
                                <a:ea typeface="微软雅黑" panose="020B0503020204020204" pitchFamily="34" charset="-122"/>
                              </a:rPr>
                            </m:ctrlPr>
                          </m:radPr>
                          <m:deg/>
                          <m:e>
                            <m:sSup>
                              <m:sSupPr>
                                <m:ctrlPr>
                                  <a:rPr lang="en-US" altLang="zh-CN" sz="1600" b="0" i="1" smtClean="0">
                                    <a:latin typeface="Cambria Math" panose="02040503050406030204" pitchFamily="18" charset="0"/>
                                    <a:ea typeface="微软雅黑" panose="020B0503020204020204" pitchFamily="34" charset="-122"/>
                                  </a:rPr>
                                </m:ctrlPr>
                              </m:sSupPr>
                              <m:e>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𝑘</m:t>
                                    </m:r>
                                  </m:e>
                                </m:d>
                              </m:e>
                              <m:sup>
                                <m:r>
                                  <a:rPr lang="en-US" altLang="zh-CN" sz="1600" b="0" i="1" smtClean="0">
                                    <a:latin typeface="Cambria Math" panose="02040503050406030204" pitchFamily="18" charset="0"/>
                                    <a:ea typeface="微软雅黑" panose="020B0503020204020204" pitchFamily="34" charset="-122"/>
                                  </a:rPr>
                                  <m:t>2</m:t>
                                </m:r>
                              </m:sup>
                            </m:sSup>
                            <m:r>
                              <a:rPr lang="en-US" altLang="zh-CN" sz="1600" b="0" i="1" smtClean="0">
                                <a:latin typeface="Cambria Math" panose="02040503050406030204" pitchFamily="18" charset="0"/>
                                <a:ea typeface="微软雅黑" panose="020B0503020204020204" pitchFamily="34" charset="-122"/>
                              </a:rPr>
                              <m:t>+</m:t>
                            </m:r>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sSub>
                                      <m:sSubPr>
                                        <m:ctrlPr>
                                          <a:rPr lang="en-US" altLang="zh-CN" sz="160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𝐶</m:t>
                                        </m:r>
                                      </m:e>
                                      <m:sub>
                                        <m:r>
                                          <a:rPr lang="en-US" altLang="zh-CN" sz="1600" b="0" i="1" smtClean="0">
                                            <a:latin typeface="Cambria Math" panose="02040503050406030204" pitchFamily="18" charset="0"/>
                                            <a:ea typeface="微软雅黑" panose="020B0503020204020204" pitchFamily="34" charset="-122"/>
                                          </a:rPr>
                                          <m:t>𝐵</m:t>
                                        </m:r>
                                      </m:sub>
                                    </m:sSub>
                                  </m:e>
                                </m:d>
                              </m:e>
                              <m:sup>
                                <m:r>
                                  <a:rPr lang="en-US" altLang="zh-CN" sz="1600" i="1">
                                    <a:latin typeface="Cambria Math" panose="02040503050406030204" pitchFamily="18" charset="0"/>
                                    <a:ea typeface="微软雅黑" panose="020B0503020204020204" pitchFamily="34" charset="-122"/>
                                  </a:rPr>
                                  <m:t>2</m:t>
                                </m:r>
                              </m:sup>
                            </m:sSup>
                            <m:r>
                              <a:rPr lang="en-US" altLang="zh-CN" sz="1600" b="0" i="1" smtClean="0">
                                <a:latin typeface="Cambria Math" panose="02040503050406030204" pitchFamily="18" charset="0"/>
                                <a:ea typeface="微软雅黑" panose="020B0503020204020204" pitchFamily="34" charset="-122"/>
                              </a:rPr>
                              <m:t>+</m:t>
                            </m:r>
                            <m:sSup>
                              <m:sSupPr>
                                <m:ctrlPr>
                                  <a:rPr lang="en-US" altLang="zh-CN" sz="1600" i="1">
                                    <a:latin typeface="Cambria Math" panose="02040503050406030204" pitchFamily="18" charset="0"/>
                                    <a:ea typeface="微软雅黑" panose="020B0503020204020204" pitchFamily="34" charset="-122"/>
                                  </a:rPr>
                                </m:ctrlPr>
                              </m:sSupPr>
                              <m:e>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i="1">
                                        <a:latin typeface="Cambria Math" panose="02040503050406030204" pitchFamily="18" charset="0"/>
                                        <a:ea typeface="微软雅黑" panose="020B0503020204020204" pitchFamily="34" charset="-122"/>
                                      </a:rPr>
                                      <m:t>𝑘</m:t>
                                    </m:r>
                                    <m:r>
                                      <a:rPr lang="en-US" altLang="zh-CN" sz="1600" b="0" i="1" smtClean="0">
                                        <a:latin typeface="Cambria Math" panose="02040503050406030204" pitchFamily="18" charset="0"/>
                                        <a:ea typeface="微软雅黑" panose="020B0503020204020204" pitchFamily="34" charset="-122"/>
                                      </a:rPr>
                                      <m:t>𝑠</m:t>
                                    </m:r>
                                  </m:e>
                                </m:d>
                              </m:e>
                              <m:sup>
                                <m:r>
                                  <a:rPr lang="en-US" altLang="zh-CN" sz="1600" i="1">
                                    <a:latin typeface="Cambria Math" panose="02040503050406030204" pitchFamily="18" charset="0"/>
                                    <a:ea typeface="微软雅黑" panose="020B0503020204020204" pitchFamily="34" charset="-122"/>
                                  </a:rPr>
                                  <m:t>2</m:t>
                                </m:r>
                              </m:sup>
                            </m:sSup>
                          </m:e>
                        </m:rad>
                      </m:oMath>
                    </m:oMathPara>
                  </a14:m>
                  <a:endParaRPr lang="en-US" altLang="zh-CN" sz="1600" dirty="0">
                    <a:latin typeface="微软雅黑" panose="020B0503020204020204" pitchFamily="34" charset="-122"/>
                    <a:ea typeface="微软雅黑" panose="020B0503020204020204" pitchFamily="34" charset="-122"/>
                  </a:endParaRPr>
                </a:p>
              </p:txBody>
            </p:sp>
          </mc:Choice>
          <mc:Fallback>
            <p:sp>
              <p:nvSpPr>
                <p:cNvPr id="27" name="文本框 26">
                  <a:extLst>
                    <a:ext uri="{FF2B5EF4-FFF2-40B4-BE49-F238E27FC236}">
                      <a16:creationId xmlns:a16="http://schemas.microsoft.com/office/drawing/2014/main" id="{31E5A7F4-E296-48BC-86E9-04B572366378}"/>
                    </a:ext>
                  </a:extLst>
                </p:cNvPr>
                <p:cNvSpPr txBox="1">
                  <a:spLocks noRot="1" noChangeAspect="1" noMove="1" noResize="1" noEditPoints="1" noAdjustHandles="1" noChangeArrowheads="1" noChangeShapeType="1" noTextEdit="1"/>
                </p:cNvSpPr>
                <p:nvPr/>
              </p:nvSpPr>
              <p:spPr>
                <a:xfrm>
                  <a:off x="987646" y="4353242"/>
                  <a:ext cx="9595566" cy="1278235"/>
                </a:xfrm>
                <a:prstGeom prst="rect">
                  <a:avLst/>
                </a:prstGeom>
                <a:blipFill>
                  <a:blip r:embed="rId4"/>
                  <a:stretch>
                    <a:fillRect/>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D6F3A420-FB58-4CCD-B6B1-C1E9C47B16C1}"/>
                </a:ext>
              </a:extLst>
            </p:cNvPr>
            <p:cNvGrpSpPr/>
            <p:nvPr/>
          </p:nvGrpSpPr>
          <p:grpSpPr>
            <a:xfrm>
              <a:off x="857841" y="4386372"/>
              <a:ext cx="689115" cy="525066"/>
              <a:chOff x="7224521" y="2332384"/>
              <a:chExt cx="689115" cy="525066"/>
            </a:xfrm>
          </p:grpSpPr>
          <p:sp>
            <p:nvSpPr>
              <p:cNvPr id="36" name="菱形 35">
                <a:extLst>
                  <a:ext uri="{FF2B5EF4-FFF2-40B4-BE49-F238E27FC236}">
                    <a16:creationId xmlns:a16="http://schemas.microsoft.com/office/drawing/2014/main" id="{41E30207-12DF-47CB-89B9-677EC9C78645}"/>
                  </a:ext>
                </a:extLst>
              </p:cNvPr>
              <p:cNvSpPr/>
              <p:nvPr/>
            </p:nvSpPr>
            <p:spPr>
              <a:xfrm>
                <a:off x="7224521" y="2332384"/>
                <a:ext cx="528363" cy="525066"/>
              </a:xfrm>
              <a:prstGeom prst="diamond">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7E7CDB9F-A2A2-46FE-83C0-F4D345BF8242}"/>
                  </a:ext>
                </a:extLst>
              </p:cNvPr>
              <p:cNvSpPr txBox="1"/>
              <p:nvPr/>
            </p:nvSpPr>
            <p:spPr>
              <a:xfrm>
                <a:off x="7237774" y="2466249"/>
                <a:ext cx="675862" cy="230832"/>
              </a:xfrm>
              <a:prstGeom prst="rect">
                <a:avLst/>
              </a:prstGeom>
              <a:noFill/>
            </p:spPr>
            <p:txBody>
              <a:bodyPr wrap="square" rtlCol="0">
                <a:spAutoFit/>
              </a:bodyPr>
              <a:lstStyle/>
              <a:p>
                <a:r>
                  <a:rPr lang="en-US" altLang="zh-CN" sz="900" dirty="0">
                    <a:solidFill>
                      <a:schemeClr val="bg1"/>
                    </a:solidFill>
                  </a:rPr>
                  <a:t>Define</a:t>
                </a:r>
                <a:endParaRPr lang="zh-CN" altLang="en-US" sz="900" dirty="0">
                  <a:solidFill>
                    <a:schemeClr val="bg1"/>
                  </a:solidFill>
                </a:endParaRPr>
              </a:p>
            </p:txBody>
          </p:sp>
        </p:grpSp>
      </p:grpSp>
      <p:sp>
        <p:nvSpPr>
          <p:cNvPr id="38" name="文本框 37">
            <a:extLst>
              <a:ext uri="{FF2B5EF4-FFF2-40B4-BE49-F238E27FC236}">
                <a16:creationId xmlns:a16="http://schemas.microsoft.com/office/drawing/2014/main" id="{FC990685-3B66-43A1-AB05-359E95D533C5}"/>
              </a:ext>
            </a:extLst>
          </p:cNvPr>
          <p:cNvSpPr txBox="1"/>
          <p:nvPr/>
        </p:nvSpPr>
        <p:spPr>
          <a:xfrm>
            <a:off x="816734" y="5862652"/>
            <a:ext cx="7028415" cy="316369"/>
          </a:xfrm>
          <a:prstGeom prst="rect">
            <a:avLst/>
          </a:prstGeom>
          <a:noFill/>
        </p:spPr>
        <p:txBody>
          <a:bodyPr wrap="square" rtlCol="0">
            <a:spAutoFit/>
          </a:bodyPr>
          <a:lstStyle/>
          <a:p>
            <a:pPr lvl="1">
              <a:lnSpc>
                <a:spcPct val="150000"/>
              </a:lnSpc>
            </a:pP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原文：</a:t>
            </a:r>
            <a:r>
              <a:rPr lang="en-US" altLang="zh-CN" sz="1100" dirty="0">
                <a:latin typeface="微软雅黑" panose="020B0503020204020204" pitchFamily="34" charset="-122"/>
                <a:ea typeface="微软雅黑" panose="020B0503020204020204" pitchFamily="34" charset="-122"/>
              </a:rPr>
              <a:t>Identifying all-around nodes for spreading dynamics in complex networks</a:t>
            </a:r>
          </a:p>
        </p:txBody>
      </p:sp>
      <p:pic>
        <p:nvPicPr>
          <p:cNvPr id="9" name="图片 8">
            <a:extLst>
              <a:ext uri="{FF2B5EF4-FFF2-40B4-BE49-F238E27FC236}">
                <a16:creationId xmlns:a16="http://schemas.microsoft.com/office/drawing/2014/main" id="{83F0805F-C54B-49FF-A962-6B8F64FBD0F9}"/>
              </a:ext>
            </a:extLst>
          </p:cNvPr>
          <p:cNvPicPr>
            <a:picLocks noChangeAspect="1"/>
          </p:cNvPicPr>
          <p:nvPr/>
        </p:nvPicPr>
        <p:blipFill>
          <a:blip r:embed="rId5"/>
          <a:stretch>
            <a:fillRect/>
          </a:stretch>
        </p:blipFill>
        <p:spPr>
          <a:xfrm>
            <a:off x="8311562" y="2044906"/>
            <a:ext cx="2561479" cy="2285335"/>
          </a:xfrm>
          <a:prstGeom prst="rect">
            <a:avLst/>
          </a:prstGeom>
        </p:spPr>
      </p:pic>
    </p:spTree>
    <p:extLst>
      <p:ext uri="{BB962C8B-B14F-4D97-AF65-F5344CB8AC3E}">
        <p14:creationId xmlns:p14="http://schemas.microsoft.com/office/powerpoint/2010/main" val="2067377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基金业绩与基金经理私人信息</a:t>
            </a: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3"/>
          <a:stretch>
            <a:fillRect/>
          </a:stretch>
        </p:blipFill>
        <p:spPr>
          <a:xfrm>
            <a:off x="10196052" y="-2071"/>
            <a:ext cx="1995948" cy="598112"/>
          </a:xfrm>
          <a:prstGeom prst="rect">
            <a:avLst/>
          </a:prstGeom>
        </p:spPr>
      </p:pic>
      <p:sp>
        <p:nvSpPr>
          <p:cNvPr id="16" name="矩形: 圆角 15">
            <a:extLst>
              <a:ext uri="{FF2B5EF4-FFF2-40B4-BE49-F238E27FC236}">
                <a16:creationId xmlns:a16="http://schemas.microsoft.com/office/drawing/2014/main" id="{47766625-C170-4CC4-8FF1-F8E6ED2EA604}"/>
              </a:ext>
            </a:extLst>
          </p:cNvPr>
          <p:cNvSpPr/>
          <p:nvPr/>
        </p:nvSpPr>
        <p:spPr>
          <a:xfrm>
            <a:off x="803481" y="945190"/>
            <a:ext cx="5292519" cy="3072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latin typeface="微软雅黑" panose="020B0503020204020204" pitchFamily="34" charset="-122"/>
                <a:ea typeface="微软雅黑" panose="020B0503020204020204" pitchFamily="34" charset="-122"/>
              </a:rPr>
              <a:t>回归模型设计</a:t>
            </a:r>
          </a:p>
        </p:txBody>
      </p:sp>
      <p:sp>
        <p:nvSpPr>
          <p:cNvPr id="2" name="灯片编号占位符 1">
            <a:extLst>
              <a:ext uri="{FF2B5EF4-FFF2-40B4-BE49-F238E27FC236}">
                <a16:creationId xmlns:a16="http://schemas.microsoft.com/office/drawing/2014/main" id="{10374538-734A-4F93-BED2-1D610662B9C2}"/>
              </a:ext>
            </a:extLst>
          </p:cNvPr>
          <p:cNvSpPr>
            <a:spLocks noGrp="1"/>
          </p:cNvSpPr>
          <p:nvPr>
            <p:ph type="sldNum" sz="quarter" idx="12"/>
          </p:nvPr>
        </p:nvSpPr>
        <p:spPr/>
        <p:txBody>
          <a:bodyPr/>
          <a:lstStyle/>
          <a:p>
            <a:fld id="{94ACAC3A-89D2-41A8-AABE-12105CD8611B}" type="slidenum">
              <a:rPr lang="zh-CN" altLang="en-US" smtClean="0"/>
              <a:t>16</a:t>
            </a:fld>
            <a:endParaRPr lang="zh-CN" altLang="en-US" dirty="0"/>
          </a:p>
        </p:txBody>
      </p:sp>
      <p:grpSp>
        <p:nvGrpSpPr>
          <p:cNvPr id="22" name="组合 21">
            <a:extLst>
              <a:ext uri="{FF2B5EF4-FFF2-40B4-BE49-F238E27FC236}">
                <a16:creationId xmlns:a16="http://schemas.microsoft.com/office/drawing/2014/main" id="{785AC15E-BF81-4961-A02F-12397A2840CE}"/>
              </a:ext>
            </a:extLst>
          </p:cNvPr>
          <p:cNvGrpSpPr/>
          <p:nvPr/>
        </p:nvGrpSpPr>
        <p:grpSpPr>
          <a:xfrm>
            <a:off x="695325" y="4372864"/>
            <a:ext cx="10423525" cy="1029620"/>
            <a:chOff x="1107885" y="5161722"/>
            <a:chExt cx="10423525" cy="1029620"/>
          </a:xfrm>
        </p:grpSpPr>
        <p:pic>
          <p:nvPicPr>
            <p:cNvPr id="23" name="图片 22">
              <a:extLst>
                <a:ext uri="{FF2B5EF4-FFF2-40B4-BE49-F238E27FC236}">
                  <a16:creationId xmlns:a16="http://schemas.microsoft.com/office/drawing/2014/main" id="{8DB368F3-B1B7-4846-992E-438CBA34EC4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1227155" y="5161722"/>
              <a:ext cx="424069" cy="424069"/>
            </a:xfrm>
            <a:prstGeom prst="rect">
              <a:avLst/>
            </a:prstGeom>
          </p:spPr>
        </p:pic>
        <p:sp>
          <p:nvSpPr>
            <p:cNvPr id="24" name="文本框 23">
              <a:extLst>
                <a:ext uri="{FF2B5EF4-FFF2-40B4-BE49-F238E27FC236}">
                  <a16:creationId xmlns:a16="http://schemas.microsoft.com/office/drawing/2014/main" id="{2FE4CBE8-A429-4D55-A821-D08C5FCD3FDF}"/>
                </a:ext>
              </a:extLst>
            </p:cNvPr>
            <p:cNvSpPr txBox="1"/>
            <p:nvPr/>
          </p:nvSpPr>
          <p:spPr>
            <a:xfrm>
              <a:off x="1107885" y="5167600"/>
              <a:ext cx="10423525" cy="1023742"/>
            </a:xfrm>
            <a:prstGeom prst="rect">
              <a:avLst/>
            </a:prstGeom>
            <a:noFill/>
          </p:spPr>
          <p:txBody>
            <a:bodyPr wrap="square" rtlCol="0">
              <a:spAutoFit/>
            </a:bodyPr>
            <a:lstStyle/>
            <a:p>
              <a:pPr lvl="1">
                <a:lnSpc>
                  <a:spcPct val="150000"/>
                </a:lnSpc>
              </a:pPr>
              <a:r>
                <a:rPr lang="en-US" altLang="zh-CN" sz="1400" dirty="0">
                  <a:latin typeface="微软雅黑" panose="020B0503020204020204" pitchFamily="34" charset="-122"/>
                  <a:ea typeface="微软雅黑" panose="020B0503020204020204" pitchFamily="34" charset="-122"/>
                </a:rPr>
                <a:t>C</a:t>
              </a:r>
              <a:r>
                <a:rPr lang="zh-CN" altLang="en-US" sz="1400" dirty="0">
                  <a:latin typeface="微软雅黑" panose="020B0503020204020204" pitchFamily="34" charset="-122"/>
                  <a:ea typeface="微软雅黑" panose="020B0503020204020204" pitchFamily="34" charset="-122"/>
                </a:rPr>
                <a:t>位基金可能分为抄作业和借作业给别人抄两种，以上两者无法区分，但我认为也没有必要区分。因为我认为，有作业可以抄或者知道抄谁的作业也是一种能力的体现，反映了基金经理私人信息网络的广度和对有效信息的控制能力。由于基金不可能每天公布其完整的持仓情况，若一支基金的仓位比例处于网络中的</a:t>
              </a:r>
              <a:r>
                <a:rPr lang="en-US" altLang="zh-CN" sz="1400" dirty="0">
                  <a:latin typeface="微软雅黑" panose="020B0503020204020204" pitchFamily="34" charset="-122"/>
                  <a:ea typeface="微软雅黑" panose="020B0503020204020204" pitchFamily="34" charset="-122"/>
                </a:rPr>
                <a:t>C</a:t>
              </a:r>
              <a:r>
                <a:rPr lang="zh-CN" altLang="en-US" sz="1400" dirty="0">
                  <a:latin typeface="微软雅黑" panose="020B0503020204020204" pitchFamily="34" charset="-122"/>
                  <a:ea typeface="微软雅黑" panose="020B0503020204020204" pitchFamily="34" charset="-122"/>
                </a:rPr>
                <a:t>位，平均而言只能够反映其私人信息网络是强大的。</a:t>
              </a:r>
              <a:endParaRPr lang="en-US" altLang="zh-CN" sz="1400" dirty="0">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4786A8EC-755A-4E2E-8BE5-DA62A57201B4}"/>
                  </a:ext>
                </a:extLst>
              </p:cNvPr>
              <p:cNvSpPr txBox="1"/>
              <p:nvPr/>
            </p:nvSpPr>
            <p:spPr>
              <a:xfrm>
                <a:off x="239701" y="1739669"/>
                <a:ext cx="10282249" cy="2072170"/>
              </a:xfrm>
              <a:prstGeom prst="rect">
                <a:avLst/>
              </a:prstGeom>
              <a:noFill/>
            </p:spPr>
            <p:txBody>
              <a:bodyPr wrap="square" rtlCol="0">
                <a:spAutoFit/>
              </a:bodyPr>
              <a:lstStyle/>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设计回归模型如下（自变量之间通过了多重共线性检验）：</a:t>
                </a:r>
                <a:endParaRPr lang="en-US" altLang="zh-CN" sz="1600" dirty="0">
                  <a:latin typeface="微软雅黑" panose="020B0503020204020204" pitchFamily="34" charset="-122"/>
                  <a:ea typeface="微软雅黑"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m:rPr>
                              <m:sty m:val="p"/>
                            </m:rPr>
                            <a:rPr lang="en-US" altLang="zh-CN" i="1">
                              <a:latin typeface="Cambria Math" panose="02040503050406030204" pitchFamily="18" charset="0"/>
                              <a:ea typeface="微软雅黑" panose="020B0503020204020204" pitchFamily="34" charset="-122"/>
                            </a:rPr>
                            <m:t>R</m:t>
                          </m:r>
                        </m:e>
                        <m:sub>
                          <m:r>
                            <a:rPr lang="en-US" altLang="zh-CN" b="0" i="1" smtClean="0">
                              <a:latin typeface="Cambria Math" panose="02040503050406030204" pitchFamily="18" charset="0"/>
                              <a:ea typeface="微软雅黑" panose="020B0503020204020204" pitchFamily="34" charset="-122"/>
                            </a:rPr>
                            <m:t>𝐽</m:t>
                          </m:r>
                        </m:sub>
                      </m:sSub>
                      <m:r>
                        <a:rPr lang="en-US" altLang="zh-CN" b="0" i="1" smtClean="0">
                          <a:latin typeface="Cambria Math" panose="02040503050406030204" pitchFamily="18" charset="0"/>
                          <a:ea typeface="微软雅黑" panose="020B0503020204020204" pitchFamily="34" charset="-122"/>
                        </a:rPr>
                        <m:t>=</m:t>
                      </m:r>
                      <m:r>
                        <a:rPr lang="zh-CN" altLang="en-US" b="0" i="1" smtClean="0">
                          <a:latin typeface="Cambria Math" panose="02040503050406030204" pitchFamily="18" charset="0"/>
                          <a:ea typeface="微软雅黑" panose="020B0503020204020204" pitchFamily="34" charset="-122"/>
                        </a:rPr>
                        <m:t>𝛼</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zh-CN" altLang="en-US" b="0" i="1" smtClean="0">
                              <a:latin typeface="Cambria Math" panose="02040503050406030204" pitchFamily="18" charset="0"/>
                              <a:ea typeface="微软雅黑" panose="020B0503020204020204" pitchFamily="34" charset="-122"/>
                            </a:rPr>
                            <m:t>𝛽</m:t>
                          </m:r>
                        </m:e>
                        <m:sub>
                          <m:r>
                            <a:rPr lang="en-US" altLang="zh-CN" b="0" i="1" smtClean="0">
                              <a:latin typeface="Cambria Math" panose="02040503050406030204" pitchFamily="18" charset="0"/>
                              <a:ea typeface="微软雅黑" panose="020B0503020204020204" pitchFamily="34" charset="-122"/>
                            </a:rPr>
                            <m:t>1</m:t>
                          </m:r>
                        </m:sub>
                      </m:sSub>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𝐶</m:t>
                          </m:r>
                        </m:e>
                        <m:sub>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𝐽</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zh-CN" altLang="en-US" b="0" i="1" smtClean="0">
                              <a:latin typeface="Cambria Math" panose="02040503050406030204" pitchFamily="18" charset="0"/>
                              <a:ea typeface="微软雅黑" panose="020B0503020204020204" pitchFamily="34" charset="-122"/>
                            </a:rPr>
                            <m:t>𝛽</m:t>
                          </m:r>
                        </m:e>
                        <m:sub>
                          <m:r>
                            <a:rPr lang="en-US" altLang="zh-CN" b="0" i="1" smtClean="0">
                              <a:latin typeface="Cambria Math" panose="02040503050406030204" pitchFamily="18" charset="0"/>
                              <a:ea typeface="微软雅黑" panose="020B0503020204020204" pitchFamily="34" charset="-122"/>
                            </a:rPr>
                            <m:t>2</m:t>
                          </m:r>
                        </m:sub>
                      </m:sSub>
                      <m:sSub>
                        <m:sSubPr>
                          <m:ctrlPr>
                            <a:rPr lang="en-US" altLang="zh-CN" b="0" i="1" smtClean="0">
                              <a:latin typeface="Cambria Math" panose="02040503050406030204" pitchFamily="18" charset="0"/>
                              <a:ea typeface="微软雅黑" panose="020B0503020204020204" pitchFamily="34" charset="-122"/>
                            </a:rPr>
                          </m:ctrlPr>
                        </m:sSubPr>
                        <m:e>
                          <m:r>
                            <a:rPr lang="zh-CN" altLang="en-US" i="1">
                              <a:latin typeface="Cambria Math" panose="02040503050406030204" pitchFamily="18" charset="0"/>
                              <a:ea typeface="微软雅黑" panose="020B0503020204020204" pitchFamily="34" charset="-122"/>
                            </a:rPr>
                            <m:t>𝜎</m:t>
                          </m:r>
                        </m:e>
                        <m:sub>
                          <m:r>
                            <a:rPr lang="en-US" altLang="zh-CN" b="0" i="1" smtClean="0">
                              <a:latin typeface="Cambria Math" panose="02040503050406030204" pitchFamily="18" charset="0"/>
                              <a:ea typeface="微软雅黑" panose="020B0503020204020204" pitchFamily="34" charset="-122"/>
                            </a:rPr>
                            <m:t>𝐽</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zh-CN" altLang="en-US" b="0" i="1" smtClean="0">
                              <a:latin typeface="Cambria Math" panose="02040503050406030204" pitchFamily="18" charset="0"/>
                              <a:ea typeface="微软雅黑" panose="020B0503020204020204" pitchFamily="34" charset="-122"/>
                            </a:rPr>
                            <m:t>𝛽</m:t>
                          </m:r>
                        </m:e>
                        <m:sub>
                          <m:r>
                            <a:rPr lang="en-US" altLang="zh-CN" b="0" i="1" smtClean="0">
                              <a:latin typeface="Cambria Math" panose="02040503050406030204" pitchFamily="18" charset="0"/>
                              <a:ea typeface="微软雅黑" panose="020B0503020204020204" pitchFamily="34" charset="-122"/>
                            </a:rPr>
                            <m:t>3</m:t>
                          </m:r>
                        </m:sub>
                      </m:sSub>
                      <m:sSub>
                        <m:sSubPr>
                          <m:ctrlPr>
                            <a:rPr lang="en-US" altLang="zh-CN" b="0" i="1" smtClean="0">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𝐴</m:t>
                          </m:r>
                        </m:e>
                        <m:sub>
                          <m:r>
                            <a:rPr lang="en-US" altLang="zh-CN" b="0" i="1" smtClean="0">
                              <a:latin typeface="Cambria Math" panose="02040503050406030204" pitchFamily="18" charset="0"/>
                              <a:ea typeface="微软雅黑" panose="020B0503020204020204" pitchFamily="34" charset="-122"/>
                            </a:rPr>
                            <m:t>𝐽</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zh-CN" altLang="en-US" b="0" i="1" smtClean="0">
                              <a:latin typeface="Cambria Math" panose="02040503050406030204" pitchFamily="18" charset="0"/>
                              <a:ea typeface="微软雅黑" panose="020B0503020204020204" pitchFamily="34" charset="-122"/>
                            </a:rPr>
                            <m:t>𝛽</m:t>
                          </m:r>
                        </m:e>
                        <m:sub>
                          <m:r>
                            <a:rPr lang="en-US" altLang="zh-CN" b="0" i="1" smtClean="0">
                              <a:latin typeface="Cambria Math" panose="02040503050406030204" pitchFamily="18" charset="0"/>
                              <a:ea typeface="微软雅黑" panose="020B0503020204020204" pitchFamily="34" charset="-122"/>
                            </a:rPr>
                            <m:t>4</m:t>
                          </m:r>
                        </m:sub>
                      </m:sSub>
                      <m:sSub>
                        <m:sSubPr>
                          <m:ctrlPr>
                            <a:rPr lang="en-US" altLang="zh-CN" b="0" i="1" smtClean="0">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𝑆</m:t>
                          </m:r>
                        </m:e>
                        <m:sub>
                          <m:r>
                            <a:rPr lang="en-US" altLang="zh-CN" b="0" i="1" smtClean="0">
                              <a:latin typeface="Cambria Math" panose="02040503050406030204" pitchFamily="18" charset="0"/>
                              <a:ea typeface="微软雅黑" panose="020B0503020204020204" pitchFamily="34" charset="-122"/>
                            </a:rPr>
                            <m:t>𝐽</m:t>
                          </m:r>
                        </m:sub>
                      </m:sSub>
                      <m:r>
                        <a:rPr lang="en-US" altLang="zh-CN" b="0" i="1" smtClean="0">
                          <a:latin typeface="Cambria Math" panose="02040503050406030204" pitchFamily="18" charset="0"/>
                          <a:ea typeface="微软雅黑" panose="020B0503020204020204" pitchFamily="34" charset="-122"/>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ea typeface="Cambria Math" panose="02040503050406030204" pitchFamily="18" charset="0"/>
                            </a:rPr>
                            <m:t>𝐽</m:t>
                          </m:r>
                        </m:sub>
                      </m:sSub>
                    </m:oMath>
                  </m:oMathPara>
                </a14:m>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其中</a:t>
                </a:r>
                <a14:m>
                  <m:oMath xmlns:m="http://schemas.openxmlformats.org/officeDocument/2006/math">
                    <m:sSub>
                      <m:sSubPr>
                        <m:ctrlPr>
                          <a:rPr lang="en-US" altLang="zh-CN" sz="1600" i="1" smtClean="0">
                            <a:latin typeface="Cambria Math" panose="02040503050406030204" pitchFamily="18" charset="0"/>
                            <a:ea typeface="微软雅黑" panose="020B0503020204020204" pitchFamily="34" charset="-122"/>
                          </a:rPr>
                        </m:ctrlPr>
                      </m:sSubPr>
                      <m:e>
                        <m:r>
                          <m:rPr>
                            <m:sty m:val="p"/>
                          </m:rPr>
                          <a:rPr lang="en-US" altLang="zh-CN" sz="1600" i="1">
                            <a:latin typeface="Cambria Math" panose="02040503050406030204" pitchFamily="18" charset="0"/>
                            <a:ea typeface="微软雅黑" panose="020B0503020204020204" pitchFamily="34" charset="-122"/>
                          </a:rPr>
                          <m:t>R</m:t>
                        </m:r>
                      </m:e>
                      <m:sub>
                        <m:r>
                          <a:rPr lang="en-US" altLang="zh-CN" sz="1600" b="0" i="1" smtClean="0">
                            <a:latin typeface="Cambria Math" panose="02040503050406030204" pitchFamily="18" charset="0"/>
                            <a:ea typeface="微软雅黑" panose="020B0503020204020204" pitchFamily="34" charset="-122"/>
                          </a:rPr>
                          <m:t>𝐽</m:t>
                        </m:r>
                      </m:sub>
                    </m:sSub>
                  </m:oMath>
                </a14:m>
                <a:r>
                  <a:rPr lang="zh-CN" altLang="en-US" sz="1600" dirty="0">
                    <a:latin typeface="微软雅黑" panose="020B0503020204020204" pitchFamily="34" charset="-122"/>
                    <a:ea typeface="微软雅黑" panose="020B0503020204020204" pitchFamily="34" charset="-122"/>
                  </a:rPr>
                  <a:t>表示过去一个季度基金</a:t>
                </a:r>
                <a:r>
                  <a:rPr lang="en-US" altLang="zh-CN" sz="1600" dirty="0">
                    <a:latin typeface="微软雅黑" panose="020B0503020204020204" pitchFamily="34" charset="-122"/>
                    <a:ea typeface="微软雅黑" panose="020B0503020204020204" pitchFamily="34" charset="-122"/>
                  </a:rPr>
                  <a:t>J</a:t>
                </a:r>
                <a:r>
                  <a:rPr lang="zh-CN" altLang="en-US" sz="1600" dirty="0">
                    <a:latin typeface="微软雅黑" panose="020B0503020204020204" pitchFamily="34" charset="-122"/>
                    <a:ea typeface="微软雅黑" panose="020B0503020204020204" pitchFamily="34" charset="-122"/>
                  </a:rPr>
                  <a:t>的收益率；</a:t>
                </a:r>
                <a:r>
                  <a:rPr lang="en-US" altLang="zh-CN" sz="1600" dirty="0">
                    <a:ea typeface="微软雅黑" panose="020B0503020204020204" pitchFamily="34" charset="-122"/>
                  </a:rPr>
                  <a:t> </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𝐶</m:t>
                        </m:r>
                      </m:e>
                      <m:sub>
                        <m:r>
                          <a:rPr lang="en-US" altLang="zh-CN" sz="1600" i="1">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𝐽</m:t>
                        </m:r>
                      </m:sub>
                    </m:sSub>
                  </m:oMath>
                </a14:m>
                <a:r>
                  <a:rPr lang="zh-CN" altLang="en-US" sz="1600" dirty="0">
                    <a:latin typeface="微软雅黑" panose="020B0503020204020204" pitchFamily="34" charset="-122"/>
                    <a:ea typeface="微软雅黑" panose="020B0503020204020204" pitchFamily="34" charset="-122"/>
                  </a:rPr>
                  <a:t>代表在季度末网络中计算出的各种指标，我们分别考察基金</a:t>
                </a:r>
                <a:r>
                  <a:rPr lang="en-US" altLang="zh-CN" sz="1600" dirty="0">
                    <a:latin typeface="微软雅黑" panose="020B0503020204020204" pitchFamily="34" charset="-122"/>
                    <a:ea typeface="微软雅黑" panose="020B0503020204020204" pitchFamily="34" charset="-122"/>
                  </a:rPr>
                  <a:t>J</a:t>
                </a:r>
                <a:r>
                  <a:rPr lang="zh-CN" altLang="en-US" sz="1600" dirty="0">
                    <a:latin typeface="微软雅黑" panose="020B0503020204020204" pitchFamily="34" charset="-122"/>
                    <a:ea typeface="微软雅黑" panose="020B0503020204020204" pitchFamily="34" charset="-122"/>
                  </a:rPr>
                  <a:t>的度、</a:t>
                </a:r>
                <a:r>
                  <a:rPr lang="en-US" altLang="zh-CN" sz="1600" dirty="0">
                    <a:latin typeface="微软雅黑" panose="020B0503020204020204" pitchFamily="34" charset="-122"/>
                    <a:ea typeface="微软雅黑" panose="020B0503020204020204" pitchFamily="34" charset="-122"/>
                  </a:rPr>
                  <a:t>k-shell</a:t>
                </a:r>
                <a:r>
                  <a:rPr lang="zh-CN" altLang="en-US" sz="1600" dirty="0">
                    <a:latin typeface="微软雅黑" panose="020B0503020204020204" pitchFamily="34" charset="-122"/>
                    <a:ea typeface="微软雅黑" panose="020B0503020204020204" pitchFamily="34" charset="-122"/>
                  </a:rPr>
                  <a:t>、介数、</a:t>
                </a:r>
                <a:r>
                  <a:rPr lang="en-US" altLang="zh-CN" sz="1600" dirty="0">
                    <a:latin typeface="微软雅黑" panose="020B0503020204020204" pitchFamily="34" charset="-122"/>
                    <a:ea typeface="微软雅黑" panose="020B0503020204020204" pitchFamily="34" charset="-122"/>
                  </a:rPr>
                  <a:t>all-around</a:t>
                </a:r>
                <a:r>
                  <a:rPr lang="zh-CN" altLang="en-US" sz="1600" dirty="0">
                    <a:latin typeface="微软雅黑" panose="020B0503020204020204" pitchFamily="34" charset="-122"/>
                    <a:ea typeface="微软雅黑" panose="020B0503020204020204" pitchFamily="34" charset="-122"/>
                  </a:rPr>
                  <a:t>和聚集系数；</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zh-CN" altLang="en-US" sz="1600" i="1">
                            <a:latin typeface="Cambria Math" panose="02040503050406030204" pitchFamily="18" charset="0"/>
                            <a:ea typeface="微软雅黑" panose="020B0503020204020204" pitchFamily="34" charset="-122"/>
                          </a:rPr>
                          <m:t>𝜎</m:t>
                        </m:r>
                      </m:e>
                      <m:sub>
                        <m:r>
                          <a:rPr lang="en-US" altLang="zh-CN" sz="1600" i="1">
                            <a:latin typeface="Cambria Math" panose="02040503050406030204" pitchFamily="18" charset="0"/>
                            <a:ea typeface="微软雅黑" panose="020B0503020204020204" pitchFamily="34" charset="-122"/>
                          </a:rPr>
                          <m:t>𝐽</m:t>
                        </m:r>
                      </m:sub>
                    </m:sSub>
                  </m:oMath>
                </a14:m>
                <a:r>
                  <a:rPr lang="zh-CN" altLang="en-US" sz="160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𝐴</m:t>
                        </m:r>
                      </m:e>
                      <m:sub>
                        <m:r>
                          <a:rPr lang="en-US" altLang="zh-CN" sz="1600" i="1">
                            <a:latin typeface="Cambria Math" panose="02040503050406030204" pitchFamily="18" charset="0"/>
                            <a:ea typeface="微软雅黑" panose="020B0503020204020204" pitchFamily="34" charset="-122"/>
                          </a:rPr>
                          <m:t>𝐽</m:t>
                        </m:r>
                      </m:sub>
                    </m:sSub>
                  </m:oMath>
                </a14:m>
                <a:r>
                  <a:rPr lang="zh-CN" altLang="en-US" sz="160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𝑆</m:t>
                        </m:r>
                      </m:e>
                      <m:sub>
                        <m:r>
                          <a:rPr lang="en-US" altLang="zh-CN" sz="1600" i="1">
                            <a:latin typeface="Cambria Math" panose="02040503050406030204" pitchFamily="18" charset="0"/>
                            <a:ea typeface="微软雅黑" panose="020B0503020204020204" pitchFamily="34" charset="-122"/>
                          </a:rPr>
                          <m:t>𝐽</m:t>
                        </m:r>
                      </m:sub>
                    </m:sSub>
                  </m:oMath>
                </a14:m>
                <a:r>
                  <a:rPr lang="zh-CN" altLang="en-US" sz="1600" dirty="0">
                    <a:latin typeface="微软雅黑" panose="020B0503020204020204" pitchFamily="34" charset="-122"/>
                    <a:ea typeface="微软雅黑" panose="020B0503020204020204" pitchFamily="34" charset="-122"/>
                  </a:rPr>
                  <a:t>作为控制变量，分别表示基金</a:t>
                </a:r>
                <a:r>
                  <a:rPr lang="en-US" altLang="zh-CN" sz="1600" dirty="0">
                    <a:latin typeface="微软雅黑" panose="020B0503020204020204" pitchFamily="34" charset="-122"/>
                    <a:ea typeface="微软雅黑" panose="020B0503020204020204" pitchFamily="34" charset="-122"/>
                  </a:rPr>
                  <a:t>J</a:t>
                </a:r>
                <a:r>
                  <a:rPr lang="zh-CN" altLang="en-US" sz="1600" dirty="0">
                    <a:latin typeface="微软雅黑" panose="020B0503020204020204" pitchFamily="34" charset="-122"/>
                    <a:ea typeface="微软雅黑" panose="020B0503020204020204" pitchFamily="34" charset="-122"/>
                  </a:rPr>
                  <a:t>过去一个季度的波动率、成立年限、上一个季度的规模。</a:t>
                </a:r>
                <a:endParaRPr lang="en-US" altLang="zh-CN" sz="1600" dirty="0">
                  <a:latin typeface="微软雅黑" panose="020B0503020204020204" pitchFamily="34" charset="-122"/>
                  <a:ea typeface="微软雅黑" panose="020B0503020204020204" pitchFamily="34" charset="-122"/>
                </a:endParaRPr>
              </a:p>
            </p:txBody>
          </p:sp>
        </mc:Choice>
        <mc:Fallback xmlns="">
          <p:sp>
            <p:nvSpPr>
              <p:cNvPr id="28" name="文本框 27">
                <a:extLst>
                  <a:ext uri="{FF2B5EF4-FFF2-40B4-BE49-F238E27FC236}">
                    <a16:creationId xmlns:a16="http://schemas.microsoft.com/office/drawing/2014/main" id="{4786A8EC-755A-4E2E-8BE5-DA62A57201B4}"/>
                  </a:ext>
                </a:extLst>
              </p:cNvPr>
              <p:cNvSpPr txBox="1">
                <a:spLocks noRot="1" noChangeAspect="1" noMove="1" noResize="1" noEditPoints="1" noAdjustHandles="1" noChangeArrowheads="1" noChangeShapeType="1" noTextEdit="1"/>
              </p:cNvSpPr>
              <p:nvPr/>
            </p:nvSpPr>
            <p:spPr>
              <a:xfrm>
                <a:off x="239701" y="1739669"/>
                <a:ext cx="10282249" cy="2072170"/>
              </a:xfrm>
              <a:prstGeom prst="rect">
                <a:avLst/>
              </a:prstGeom>
              <a:blipFill>
                <a:blip r:embed="rId6"/>
                <a:stretch>
                  <a:fillRect b="-588"/>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5A991694-8747-46B5-B12A-666AED4DE6D8}"/>
              </a:ext>
            </a:extLst>
          </p:cNvPr>
          <p:cNvGrpSpPr/>
          <p:nvPr/>
        </p:nvGrpSpPr>
        <p:grpSpPr>
          <a:xfrm>
            <a:off x="695324" y="5518077"/>
            <a:ext cx="10423525" cy="706454"/>
            <a:chOff x="1107885" y="5161722"/>
            <a:chExt cx="10423525" cy="706454"/>
          </a:xfrm>
        </p:grpSpPr>
        <p:pic>
          <p:nvPicPr>
            <p:cNvPr id="30" name="图片 29">
              <a:extLst>
                <a:ext uri="{FF2B5EF4-FFF2-40B4-BE49-F238E27FC236}">
                  <a16:creationId xmlns:a16="http://schemas.microsoft.com/office/drawing/2014/main" id="{94A000F5-6FC8-4E0C-AB1C-8A3717FF67F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1227155" y="5161722"/>
              <a:ext cx="424069" cy="424069"/>
            </a:xfrm>
            <a:prstGeom prst="rect">
              <a:avLst/>
            </a:prstGeom>
          </p:spPr>
        </p:pic>
        <p:sp>
          <p:nvSpPr>
            <p:cNvPr id="31" name="文本框 30">
              <a:extLst>
                <a:ext uri="{FF2B5EF4-FFF2-40B4-BE49-F238E27FC236}">
                  <a16:creationId xmlns:a16="http://schemas.microsoft.com/office/drawing/2014/main" id="{BE0360A9-F656-4189-A6CE-617EDA2E17B7}"/>
                </a:ext>
              </a:extLst>
            </p:cNvPr>
            <p:cNvSpPr txBox="1"/>
            <p:nvPr/>
          </p:nvSpPr>
          <p:spPr>
            <a:xfrm>
              <a:off x="1107885" y="5167600"/>
              <a:ext cx="10423525" cy="700576"/>
            </a:xfrm>
            <a:prstGeom prst="rect">
              <a:avLst/>
            </a:prstGeom>
            <a:noFill/>
          </p:spPr>
          <p:txBody>
            <a:bodyPr wrap="square" rtlCol="0">
              <a:spAutoFit/>
            </a:bodyPr>
            <a:lstStyle/>
            <a:p>
              <a:pPr lvl="1">
                <a:lnSpc>
                  <a:spcPct val="150000"/>
                </a:lnSpc>
              </a:pPr>
              <a:r>
                <a:rPr lang="zh-CN" altLang="en-US" sz="1400" dirty="0">
                  <a:latin typeface="微软雅黑" panose="020B0503020204020204" pitchFamily="34" charset="-122"/>
                  <a:ea typeface="微软雅黑" panose="020B0503020204020204" pitchFamily="34" charset="-122"/>
                </a:rPr>
                <a:t>但是反过来，对于网络中较为孤立的基金，并不一定代表其私人信息网络弱小，也有可能是因为基金经理有主见，眼光独到。为了减小这类基金的干扰，我在模型中剔除了度小于</a:t>
              </a:r>
              <a:r>
                <a:rPr lang="en-US" altLang="zh-CN" sz="1400" dirty="0">
                  <a:latin typeface="微软雅黑" panose="020B0503020204020204" pitchFamily="34" charset="-122"/>
                  <a:ea typeface="微软雅黑" panose="020B0503020204020204" pitchFamily="34" charset="-122"/>
                </a:rPr>
                <a:t>6</a:t>
              </a:r>
              <a:r>
                <a:rPr lang="zh-CN" altLang="en-US" sz="1400" dirty="0">
                  <a:latin typeface="微软雅黑" panose="020B0503020204020204" pitchFamily="34" charset="-122"/>
                  <a:ea typeface="微软雅黑" panose="020B0503020204020204" pitchFamily="34" charset="-122"/>
                </a:rPr>
                <a:t>的基金。</a:t>
              </a:r>
              <a:endParaRPr lang="en-US" altLang="zh-CN" sz="14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21095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基金业绩与基金经理私人信息</a:t>
            </a: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3"/>
          <a:stretch>
            <a:fillRect/>
          </a:stretch>
        </p:blipFill>
        <p:spPr>
          <a:xfrm>
            <a:off x="10196052" y="-2071"/>
            <a:ext cx="1995948" cy="598112"/>
          </a:xfrm>
          <a:prstGeom prst="rect">
            <a:avLst/>
          </a:prstGeom>
        </p:spPr>
      </p:pic>
      <p:sp>
        <p:nvSpPr>
          <p:cNvPr id="16" name="矩形: 圆角 15">
            <a:extLst>
              <a:ext uri="{FF2B5EF4-FFF2-40B4-BE49-F238E27FC236}">
                <a16:creationId xmlns:a16="http://schemas.microsoft.com/office/drawing/2014/main" id="{47766625-C170-4CC4-8FF1-F8E6ED2EA604}"/>
              </a:ext>
            </a:extLst>
          </p:cNvPr>
          <p:cNvSpPr/>
          <p:nvPr/>
        </p:nvSpPr>
        <p:spPr>
          <a:xfrm>
            <a:off x="803481" y="945190"/>
            <a:ext cx="5292519" cy="3072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latin typeface="微软雅黑" panose="020B0503020204020204" pitchFamily="34" charset="-122"/>
                <a:ea typeface="微软雅黑" panose="020B0503020204020204" pitchFamily="34" charset="-122"/>
              </a:rPr>
              <a:t>回归结果</a:t>
            </a:r>
          </a:p>
        </p:txBody>
      </p:sp>
      <p:sp>
        <p:nvSpPr>
          <p:cNvPr id="2" name="灯片编号占位符 1">
            <a:extLst>
              <a:ext uri="{FF2B5EF4-FFF2-40B4-BE49-F238E27FC236}">
                <a16:creationId xmlns:a16="http://schemas.microsoft.com/office/drawing/2014/main" id="{10374538-734A-4F93-BED2-1D610662B9C2}"/>
              </a:ext>
            </a:extLst>
          </p:cNvPr>
          <p:cNvSpPr>
            <a:spLocks noGrp="1"/>
          </p:cNvSpPr>
          <p:nvPr>
            <p:ph type="sldNum" sz="quarter" idx="12"/>
          </p:nvPr>
        </p:nvSpPr>
        <p:spPr>
          <a:xfrm>
            <a:off x="8610600" y="6419850"/>
            <a:ext cx="2743200" cy="365125"/>
          </a:xfrm>
        </p:spPr>
        <p:txBody>
          <a:bodyPr/>
          <a:lstStyle/>
          <a:p>
            <a:fld id="{94ACAC3A-89D2-41A8-AABE-12105CD8611B}" type="slidenum">
              <a:rPr lang="zh-CN" altLang="en-US" smtClean="0"/>
              <a:t>17</a:t>
            </a:fld>
            <a:endParaRPr lang="zh-CN" altLang="en-US" dirty="0"/>
          </a:p>
        </p:txBody>
      </p:sp>
      <p:grpSp>
        <p:nvGrpSpPr>
          <p:cNvPr id="23" name="组合 22">
            <a:extLst>
              <a:ext uri="{FF2B5EF4-FFF2-40B4-BE49-F238E27FC236}">
                <a16:creationId xmlns:a16="http://schemas.microsoft.com/office/drawing/2014/main" id="{4D52E08E-9B5F-48D3-98FF-DB3B5E2685A3}"/>
              </a:ext>
            </a:extLst>
          </p:cNvPr>
          <p:cNvGrpSpPr/>
          <p:nvPr/>
        </p:nvGrpSpPr>
        <p:grpSpPr>
          <a:xfrm>
            <a:off x="764931" y="1505328"/>
            <a:ext cx="8772769" cy="4613312"/>
            <a:chOff x="936381" y="1419188"/>
            <a:chExt cx="10140596" cy="5222712"/>
          </a:xfrm>
        </p:grpSpPr>
        <p:pic>
          <p:nvPicPr>
            <p:cNvPr id="6" name="图片 5">
              <a:extLst>
                <a:ext uri="{FF2B5EF4-FFF2-40B4-BE49-F238E27FC236}">
                  <a16:creationId xmlns:a16="http://schemas.microsoft.com/office/drawing/2014/main" id="{3507E3D3-C3E0-4461-8B78-D3335BC9E759}"/>
                </a:ext>
              </a:extLst>
            </p:cNvPr>
            <p:cNvPicPr>
              <a:picLocks noChangeAspect="1"/>
            </p:cNvPicPr>
            <p:nvPr/>
          </p:nvPicPr>
          <p:blipFill>
            <a:blip r:embed="rId4"/>
            <a:stretch>
              <a:fillRect/>
            </a:stretch>
          </p:blipFill>
          <p:spPr>
            <a:xfrm>
              <a:off x="6104891" y="4141651"/>
              <a:ext cx="4972086" cy="2500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a:extLst>
                <a:ext uri="{FF2B5EF4-FFF2-40B4-BE49-F238E27FC236}">
                  <a16:creationId xmlns:a16="http://schemas.microsoft.com/office/drawing/2014/main" id="{98F2B543-6E8F-4F78-AC8C-6A3362EFC46A}"/>
                </a:ext>
              </a:extLst>
            </p:cNvPr>
            <p:cNvPicPr>
              <a:picLocks noChangeAspect="1"/>
            </p:cNvPicPr>
            <p:nvPr/>
          </p:nvPicPr>
          <p:blipFill>
            <a:blip r:embed="rId5"/>
            <a:stretch>
              <a:fillRect/>
            </a:stretch>
          </p:blipFill>
          <p:spPr>
            <a:xfrm>
              <a:off x="936381" y="4141652"/>
              <a:ext cx="4867761" cy="24941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图片 13">
              <a:extLst>
                <a:ext uri="{FF2B5EF4-FFF2-40B4-BE49-F238E27FC236}">
                  <a16:creationId xmlns:a16="http://schemas.microsoft.com/office/drawing/2014/main" id="{2F9BE8DE-AA0D-4A0D-9915-E6AB3341E1BC}"/>
                </a:ext>
              </a:extLst>
            </p:cNvPr>
            <p:cNvPicPr>
              <a:picLocks noChangeAspect="1"/>
            </p:cNvPicPr>
            <p:nvPr/>
          </p:nvPicPr>
          <p:blipFill>
            <a:blip r:embed="rId6"/>
            <a:stretch>
              <a:fillRect/>
            </a:stretch>
          </p:blipFill>
          <p:spPr>
            <a:xfrm>
              <a:off x="936832" y="1419188"/>
              <a:ext cx="4867311" cy="24941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图片 21">
              <a:extLst>
                <a:ext uri="{FF2B5EF4-FFF2-40B4-BE49-F238E27FC236}">
                  <a16:creationId xmlns:a16="http://schemas.microsoft.com/office/drawing/2014/main" id="{74C87A3D-81AA-408E-989A-53406F90B476}"/>
                </a:ext>
              </a:extLst>
            </p:cNvPr>
            <p:cNvPicPr>
              <a:picLocks noChangeAspect="1"/>
            </p:cNvPicPr>
            <p:nvPr/>
          </p:nvPicPr>
          <p:blipFill>
            <a:blip r:embed="rId7"/>
            <a:stretch>
              <a:fillRect/>
            </a:stretch>
          </p:blipFill>
          <p:spPr>
            <a:xfrm>
              <a:off x="6097551" y="1423673"/>
              <a:ext cx="4972086" cy="2495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30" name="文本框 29">
            <a:extLst>
              <a:ext uri="{FF2B5EF4-FFF2-40B4-BE49-F238E27FC236}">
                <a16:creationId xmlns:a16="http://schemas.microsoft.com/office/drawing/2014/main" id="{AE8342B2-841C-458A-B25D-0A1CA6113B55}"/>
              </a:ext>
            </a:extLst>
          </p:cNvPr>
          <p:cNvSpPr txBox="1"/>
          <p:nvPr/>
        </p:nvSpPr>
        <p:spPr>
          <a:xfrm>
            <a:off x="9398000" y="1445524"/>
            <a:ext cx="2352675" cy="4491679"/>
          </a:xfrm>
          <a:prstGeom prst="rect">
            <a:avLst/>
          </a:prstGeom>
          <a:noFill/>
        </p:spPr>
        <p:txBody>
          <a:bodyPr wrap="square" rtlCol="0">
            <a:spAutoFit/>
          </a:bodyPr>
          <a:lstStyle/>
          <a:p>
            <a:pPr lvl="1">
              <a:lnSpc>
                <a:spcPct val="150000"/>
              </a:lnSpc>
            </a:pPr>
            <a:r>
              <a:rPr lang="zh-CN" altLang="en-US" sz="1200" b="1" dirty="0">
                <a:latin typeface="微软雅黑" panose="020B0503020204020204" pitchFamily="34" charset="-122"/>
                <a:ea typeface="微软雅黑" panose="020B0503020204020204" pitchFamily="34" charset="-122"/>
              </a:rPr>
              <a:t>结论：</a:t>
            </a:r>
          </a:p>
          <a:p>
            <a:pPr marL="628650" lvl="1" indent="-1714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度、</a:t>
            </a:r>
            <a:r>
              <a:rPr lang="en-US" altLang="zh-CN" sz="1200" dirty="0">
                <a:latin typeface="微软雅黑" panose="020B0503020204020204" pitchFamily="34" charset="-122"/>
                <a:ea typeface="微软雅黑" panose="020B0503020204020204" pitchFamily="34" charset="-122"/>
              </a:rPr>
              <a:t>k-shell</a:t>
            </a:r>
            <a:r>
              <a:rPr lang="zh-CN" altLang="en-US" sz="1200" dirty="0">
                <a:latin typeface="微软雅黑" panose="020B0503020204020204" pitchFamily="34" charset="-122"/>
                <a:ea typeface="微软雅黑" panose="020B0503020204020204" pitchFamily="34" charset="-122"/>
              </a:rPr>
              <a:t>和基金的业绩在所有季度都表现出了强相关性；介数在部分季度和基金业绩表现出了强相关性；</a:t>
            </a:r>
            <a:r>
              <a:rPr lang="en-US" altLang="zh-CN" sz="1200" dirty="0">
                <a:latin typeface="微软雅黑" panose="020B0503020204020204" pitchFamily="34" charset="-122"/>
                <a:ea typeface="微软雅黑" panose="020B0503020204020204" pitchFamily="34" charset="-122"/>
              </a:rPr>
              <a:t>all-around</a:t>
            </a:r>
            <a:r>
              <a:rPr lang="zh-CN" altLang="en-US" sz="1200" dirty="0">
                <a:latin typeface="微软雅黑" panose="020B0503020204020204" pitchFamily="34" charset="-122"/>
                <a:ea typeface="微软雅黑" panose="020B0503020204020204" pitchFamily="34" charset="-122"/>
              </a:rPr>
              <a:t>除</a:t>
            </a:r>
            <a:r>
              <a:rPr lang="en-US" altLang="zh-CN" sz="1200" dirty="0">
                <a:latin typeface="微软雅黑" panose="020B0503020204020204" pitchFamily="34" charset="-122"/>
                <a:ea typeface="微软雅黑" panose="020B0503020204020204" pitchFamily="34" charset="-122"/>
              </a:rPr>
              <a:t>2018</a:t>
            </a:r>
            <a:r>
              <a:rPr lang="zh-CN" altLang="en-US" sz="1200" dirty="0">
                <a:latin typeface="微软雅黑" panose="020B0503020204020204" pitchFamily="34" charset="-122"/>
                <a:ea typeface="微软雅黑" panose="020B0503020204020204" pitchFamily="34" charset="-122"/>
              </a:rPr>
              <a:t>四季度和</a:t>
            </a:r>
            <a:r>
              <a:rPr lang="en-US" altLang="zh-CN" sz="1200" dirty="0">
                <a:latin typeface="微软雅黑" panose="020B0503020204020204" pitchFamily="34" charset="-122"/>
                <a:ea typeface="微软雅黑" panose="020B0503020204020204" pitchFamily="34" charset="-122"/>
              </a:rPr>
              <a:t>2019</a:t>
            </a:r>
            <a:r>
              <a:rPr lang="zh-CN" altLang="en-US" sz="1200" dirty="0">
                <a:latin typeface="微软雅黑" panose="020B0503020204020204" pitchFamily="34" charset="-122"/>
                <a:ea typeface="微软雅黑" panose="020B0503020204020204" pitchFamily="34" charset="-122"/>
              </a:rPr>
              <a:t>一季度（受介数影响）均和基金业绩表现出了强相关性。</a:t>
            </a:r>
            <a:endParaRPr lang="en-US" altLang="zh-CN" sz="1200" dirty="0">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虽然度、</a:t>
            </a:r>
            <a:r>
              <a:rPr lang="en-US" altLang="zh-CN" sz="1200" dirty="0">
                <a:latin typeface="微软雅黑" panose="020B0503020204020204" pitchFamily="34" charset="-122"/>
                <a:ea typeface="微软雅黑" panose="020B0503020204020204" pitchFamily="34" charset="-122"/>
              </a:rPr>
              <a:t>k-shell</a:t>
            </a:r>
            <a:r>
              <a:rPr lang="zh-CN" altLang="en-US" sz="1200" dirty="0">
                <a:latin typeface="微软雅黑" panose="020B0503020204020204" pitchFamily="34" charset="-122"/>
                <a:ea typeface="微软雅黑" panose="020B0503020204020204" pitchFamily="34" charset="-122"/>
              </a:rPr>
              <a:t>和基金的业绩在所有季度都表现出了强相关性，但有时候是正相关，有时候是负相关。这一变化和市场行情无关。</a:t>
            </a:r>
            <a:endParaRPr lang="en-US" altLang="zh-CN" sz="12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2BB91DC-0683-4E63-8077-99575182FFA5}"/>
              </a:ext>
            </a:extLst>
          </p:cNvPr>
          <p:cNvSpPr txBox="1"/>
          <p:nvPr/>
        </p:nvSpPr>
        <p:spPr>
          <a:xfrm>
            <a:off x="192215" y="6281798"/>
            <a:ext cx="7028415" cy="336695"/>
          </a:xfrm>
          <a:prstGeom prst="rect">
            <a:avLst/>
          </a:prstGeom>
          <a:noFill/>
        </p:spPr>
        <p:txBody>
          <a:bodyPr wrap="square" rtlCol="0">
            <a:spAutoFit/>
          </a:bodyPr>
          <a:lstStyle/>
          <a:p>
            <a:pPr marL="628650" lvl="1" indent="-1714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***，**，*分别代表在</a:t>
            </a:r>
            <a:r>
              <a:rPr lang="en-US" altLang="zh-CN" sz="1200" dirty="0">
                <a:latin typeface="微软雅黑" panose="020B0503020204020204" pitchFamily="34" charset="-122"/>
                <a:ea typeface="微软雅黑" panose="020B0503020204020204" pitchFamily="34" charset="-122"/>
              </a:rPr>
              <a:t>10%</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5%</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的水平上显著。</a:t>
            </a:r>
            <a:endParaRPr lang="en-US" altLang="zh-CN"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6106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基金业绩与基金经理私人信息</a:t>
            </a: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3"/>
          <a:stretch>
            <a:fillRect/>
          </a:stretch>
        </p:blipFill>
        <p:spPr>
          <a:xfrm>
            <a:off x="10196052" y="-2071"/>
            <a:ext cx="1995948" cy="598112"/>
          </a:xfrm>
          <a:prstGeom prst="rect">
            <a:avLst/>
          </a:prstGeom>
        </p:spPr>
      </p:pic>
      <p:sp>
        <p:nvSpPr>
          <p:cNvPr id="16" name="矩形: 圆角 15">
            <a:extLst>
              <a:ext uri="{FF2B5EF4-FFF2-40B4-BE49-F238E27FC236}">
                <a16:creationId xmlns:a16="http://schemas.microsoft.com/office/drawing/2014/main" id="{47766625-C170-4CC4-8FF1-F8E6ED2EA604}"/>
              </a:ext>
            </a:extLst>
          </p:cNvPr>
          <p:cNvSpPr/>
          <p:nvPr/>
        </p:nvSpPr>
        <p:spPr>
          <a:xfrm>
            <a:off x="803481" y="945190"/>
            <a:ext cx="5292519" cy="3072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latin typeface="微软雅黑" panose="020B0503020204020204" pitchFamily="34" charset="-122"/>
                <a:ea typeface="微软雅黑" panose="020B0503020204020204" pitchFamily="34" charset="-122"/>
              </a:rPr>
              <a:t>回归结果分析</a:t>
            </a:r>
          </a:p>
        </p:txBody>
      </p:sp>
      <p:sp>
        <p:nvSpPr>
          <p:cNvPr id="2" name="灯片编号占位符 1">
            <a:extLst>
              <a:ext uri="{FF2B5EF4-FFF2-40B4-BE49-F238E27FC236}">
                <a16:creationId xmlns:a16="http://schemas.microsoft.com/office/drawing/2014/main" id="{10374538-734A-4F93-BED2-1D610662B9C2}"/>
              </a:ext>
            </a:extLst>
          </p:cNvPr>
          <p:cNvSpPr>
            <a:spLocks noGrp="1"/>
          </p:cNvSpPr>
          <p:nvPr>
            <p:ph type="sldNum" sz="quarter" idx="12"/>
          </p:nvPr>
        </p:nvSpPr>
        <p:spPr>
          <a:xfrm>
            <a:off x="8610600" y="6419850"/>
            <a:ext cx="2743200" cy="365125"/>
          </a:xfrm>
        </p:spPr>
        <p:txBody>
          <a:bodyPr/>
          <a:lstStyle/>
          <a:p>
            <a:fld id="{94ACAC3A-89D2-41A8-AABE-12105CD8611B}" type="slidenum">
              <a:rPr lang="zh-CN" altLang="en-US" smtClean="0"/>
              <a:t>18</a:t>
            </a:fld>
            <a:endParaRPr lang="zh-CN" altLang="en-US" dirty="0"/>
          </a:p>
        </p:txBody>
      </p:sp>
      <p:sp>
        <p:nvSpPr>
          <p:cNvPr id="12" name="文本框 11">
            <a:extLst>
              <a:ext uri="{FF2B5EF4-FFF2-40B4-BE49-F238E27FC236}">
                <a16:creationId xmlns:a16="http://schemas.microsoft.com/office/drawing/2014/main" id="{2887250F-DB9D-46B5-8C96-C64AD95A775C}"/>
              </a:ext>
            </a:extLst>
          </p:cNvPr>
          <p:cNvSpPr txBox="1"/>
          <p:nvPr/>
        </p:nvSpPr>
        <p:spPr>
          <a:xfrm>
            <a:off x="265101" y="1484530"/>
            <a:ext cx="10282249" cy="2634183"/>
          </a:xfrm>
          <a:prstGeom prst="rect">
            <a:avLst/>
          </a:prstGeom>
          <a:noFill/>
        </p:spPr>
        <p:txBody>
          <a:bodyPr wrap="square" rtlCol="0">
            <a:spAutoFit/>
          </a:bodyPr>
          <a:lstStyle/>
          <a:p>
            <a:pPr marL="628650" lvl="1" indent="-17145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k-shell</a:t>
            </a:r>
            <a:r>
              <a:rPr lang="zh-CN" altLang="en-US" sz="1600" dirty="0">
                <a:latin typeface="微软雅黑" panose="020B0503020204020204" pitchFamily="34" charset="-122"/>
                <a:ea typeface="微软雅黑" panose="020B0503020204020204" pitchFamily="34" charset="-122"/>
              </a:rPr>
              <a:t>衡量的是基金在网络中位置的重要性，度衡量的是基金在网络中的广度或享有信息的多少。基金在网络中的位置和基金的广度对基金业绩都有显著影响。</a:t>
            </a:r>
            <a:endParaRPr lang="en-US" altLang="zh-CN" sz="1600" dirty="0">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介数衡量的是基金传递信息的主动性，对基金的业绩也有影响，但不如以上两个指标强。</a:t>
            </a:r>
            <a:endParaRPr lang="en-US" altLang="zh-CN" sz="1600" dirty="0">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2018</a:t>
            </a:r>
            <a:r>
              <a:rPr lang="zh-CN" altLang="en-US" sz="1600" dirty="0">
                <a:latin typeface="微软雅黑" panose="020B0503020204020204" pitchFamily="34" charset="-122"/>
                <a:ea typeface="微软雅黑" panose="020B0503020204020204" pitchFamily="34" charset="-122"/>
              </a:rPr>
              <a:t>年四季度、</a:t>
            </a:r>
            <a:r>
              <a:rPr lang="en-US" altLang="zh-CN" sz="1600" dirty="0">
                <a:latin typeface="微软雅黑" panose="020B0503020204020204" pitchFamily="34" charset="-122"/>
                <a:ea typeface="微软雅黑" panose="020B0503020204020204" pitchFamily="34" charset="-122"/>
              </a:rPr>
              <a:t>2019</a:t>
            </a:r>
            <a:r>
              <a:rPr lang="zh-CN" altLang="en-US" sz="1600" dirty="0">
                <a:latin typeface="微软雅黑" panose="020B0503020204020204" pitchFamily="34" charset="-122"/>
                <a:ea typeface="微软雅黑" panose="020B0503020204020204" pitchFamily="34" charset="-122"/>
              </a:rPr>
              <a:t>年三季度、</a:t>
            </a:r>
            <a:r>
              <a:rPr lang="en-US" altLang="zh-CN" sz="1600" dirty="0">
                <a:latin typeface="微软雅黑" panose="020B0503020204020204" pitchFamily="34" charset="-122"/>
                <a:ea typeface="微软雅黑" panose="020B0503020204020204" pitchFamily="34" charset="-122"/>
              </a:rPr>
              <a:t>2019</a:t>
            </a:r>
            <a:r>
              <a:rPr lang="zh-CN" altLang="en-US" sz="1600" dirty="0">
                <a:latin typeface="微软雅黑" panose="020B0503020204020204" pitchFamily="34" charset="-122"/>
                <a:ea typeface="微软雅黑" panose="020B0503020204020204" pitchFamily="34" charset="-122"/>
              </a:rPr>
              <a:t>年四季度、</a:t>
            </a:r>
            <a:r>
              <a:rPr lang="en-US" altLang="zh-CN" sz="1600" dirty="0">
                <a:latin typeface="微软雅黑" panose="020B0503020204020204" pitchFamily="34" charset="-122"/>
                <a:ea typeface="微软雅黑" panose="020B0503020204020204" pitchFamily="34" charset="-122"/>
              </a:rPr>
              <a:t>2020</a:t>
            </a:r>
            <a:r>
              <a:rPr lang="zh-CN" altLang="en-US" sz="1600" dirty="0">
                <a:latin typeface="微软雅黑" panose="020B0503020204020204" pitchFamily="34" charset="-122"/>
                <a:ea typeface="微软雅黑" panose="020B0503020204020204" pitchFamily="34" charset="-122"/>
              </a:rPr>
              <a:t>年一季度，越处于中心位的基金，业绩表现越差。而在其他季度则有相反的结论。结论是可信的，因为</a:t>
            </a:r>
            <a:r>
              <a:rPr lang="en-US" altLang="zh-CN" sz="1600" dirty="0">
                <a:latin typeface="微软雅黑" panose="020B0503020204020204" pitchFamily="34" charset="-122"/>
                <a:ea typeface="微软雅黑" panose="020B0503020204020204" pitchFamily="34" charset="-122"/>
              </a:rPr>
              <a:t>F</a:t>
            </a:r>
            <a:r>
              <a:rPr lang="zh-CN" altLang="en-US" sz="1600" dirty="0">
                <a:latin typeface="微软雅黑" panose="020B0503020204020204" pitchFamily="34" charset="-122"/>
                <a:ea typeface="微软雅黑" panose="020B0503020204020204" pitchFamily="34" charset="-122"/>
              </a:rPr>
              <a:t>检验和</a:t>
            </a:r>
            <a:r>
              <a:rPr lang="en-US" altLang="zh-CN" sz="1600" dirty="0">
                <a:latin typeface="微软雅黑" panose="020B0503020204020204" pitchFamily="34" charset="-122"/>
                <a:ea typeface="微软雅黑" panose="020B0503020204020204" pitchFamily="34" charset="-122"/>
              </a:rPr>
              <a:t>t</a:t>
            </a:r>
            <a:r>
              <a:rPr lang="zh-CN" altLang="en-US" sz="1600" dirty="0">
                <a:latin typeface="微软雅黑" panose="020B0503020204020204" pitchFamily="34" charset="-122"/>
                <a:ea typeface="微软雅黑" panose="020B0503020204020204" pitchFamily="34" charset="-122"/>
              </a:rPr>
              <a:t>检验都是显著的。</a:t>
            </a:r>
            <a:endParaRPr lang="en-US" altLang="zh-CN" sz="1600" dirty="0">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上述结论说明不能根据基金在网络中的中心程度来评价或选择基金，因为你不知道当前是一个正相关的季度还是一个负相关的季度（正负性和市场行情无关，是否依循一定规律还是纯粹随机有待进一步研究）。</a:t>
            </a:r>
            <a:endParaRPr lang="en-US" altLang="zh-CN" sz="1600"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6C9B67DF-46C5-4B59-B848-78481E9FEB11}"/>
              </a:ext>
            </a:extLst>
          </p:cNvPr>
          <p:cNvGrpSpPr/>
          <p:nvPr/>
        </p:nvGrpSpPr>
        <p:grpSpPr>
          <a:xfrm>
            <a:off x="695325" y="4634245"/>
            <a:ext cx="7081321" cy="427591"/>
            <a:chOff x="695325" y="2546322"/>
            <a:chExt cx="7081321" cy="427591"/>
          </a:xfrm>
        </p:grpSpPr>
        <p:sp>
          <p:nvSpPr>
            <p:cNvPr id="19" name="文本框 18">
              <a:extLst>
                <a:ext uri="{FF2B5EF4-FFF2-40B4-BE49-F238E27FC236}">
                  <a16:creationId xmlns:a16="http://schemas.microsoft.com/office/drawing/2014/main" id="{3BD212F8-6E0D-4646-B51C-5681408B781E}"/>
                </a:ext>
              </a:extLst>
            </p:cNvPr>
            <p:cNvSpPr txBox="1"/>
            <p:nvPr/>
          </p:nvSpPr>
          <p:spPr>
            <a:xfrm>
              <a:off x="695325" y="2546322"/>
              <a:ext cx="7081321" cy="377411"/>
            </a:xfrm>
            <a:prstGeom prst="rect">
              <a:avLst/>
            </a:prstGeom>
            <a:noFill/>
          </p:spPr>
          <p:txBody>
            <a:bodyPr wrap="square" rtlCol="0">
              <a:spAutoFit/>
            </a:bodyPr>
            <a:lstStyle/>
            <a:p>
              <a:pPr lvl="1">
                <a:lnSpc>
                  <a:spcPct val="150000"/>
                </a:lnSpc>
              </a:pPr>
              <a:r>
                <a:rPr lang="zh-CN" altLang="en-US" sz="1400" b="1" dirty="0">
                  <a:latin typeface="微软雅黑" panose="020B0503020204020204" pitchFamily="34" charset="-122"/>
                  <a:ea typeface="微软雅黑" panose="020B0503020204020204" pitchFamily="34" charset="-122"/>
                </a:rPr>
                <a:t>羊群效应是好事还是坏事？</a:t>
              </a:r>
              <a:endParaRPr lang="en-US" altLang="zh-CN" sz="1400" b="1" dirty="0">
                <a:latin typeface="微软雅黑" panose="020B0503020204020204" pitchFamily="34" charset="-122"/>
                <a:ea typeface="微软雅黑" panose="020B0503020204020204" pitchFamily="34" charset="-122"/>
              </a:endParaRPr>
            </a:p>
          </p:txBody>
        </p:sp>
        <p:pic>
          <p:nvPicPr>
            <p:cNvPr id="20" name="图形 19">
              <a:extLst>
                <a:ext uri="{FF2B5EF4-FFF2-40B4-BE49-F238E27FC236}">
                  <a16:creationId xmlns:a16="http://schemas.microsoft.com/office/drawing/2014/main" id="{6C06653A-7069-4FB7-9082-1E234AA5AA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 uri="{837473B0-CC2E-450A-ABE3-18F120FF3D39}">
                  <a1611:picAttrSrcUrl xmlns:a1611="http://schemas.microsoft.com/office/drawing/2016/11/main" r:id="rId6"/>
                </a:ext>
              </a:extLst>
            </a:blip>
            <a:stretch>
              <a:fillRect/>
            </a:stretch>
          </p:blipFill>
          <p:spPr>
            <a:xfrm>
              <a:off x="695325" y="2628025"/>
              <a:ext cx="568898" cy="345888"/>
            </a:xfrm>
            <a:prstGeom prst="rect">
              <a:avLst/>
            </a:prstGeom>
          </p:spPr>
        </p:pic>
      </p:grpSp>
      <p:sp>
        <p:nvSpPr>
          <p:cNvPr id="21" name="文本框 20">
            <a:extLst>
              <a:ext uri="{FF2B5EF4-FFF2-40B4-BE49-F238E27FC236}">
                <a16:creationId xmlns:a16="http://schemas.microsoft.com/office/drawing/2014/main" id="{A41501F2-948A-41A3-87A0-67637D9F06B4}"/>
              </a:ext>
            </a:extLst>
          </p:cNvPr>
          <p:cNvSpPr txBox="1"/>
          <p:nvPr/>
        </p:nvSpPr>
        <p:spPr>
          <a:xfrm>
            <a:off x="814486" y="5064557"/>
            <a:ext cx="9846888" cy="70057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这取决于领头羊（</a:t>
            </a:r>
            <a:r>
              <a:rPr lang="en-US" altLang="zh-CN" sz="1400" dirty="0">
                <a:latin typeface="微软雅黑" panose="020B0503020204020204" pitchFamily="34" charset="-122"/>
                <a:ea typeface="微软雅黑" panose="020B0503020204020204" pitchFamily="34" charset="-122"/>
              </a:rPr>
              <a:t>C</a:t>
            </a:r>
            <a:r>
              <a:rPr lang="zh-CN" altLang="en-US" sz="1400" dirty="0">
                <a:latin typeface="微软雅黑" panose="020B0503020204020204" pitchFamily="34" charset="-122"/>
                <a:ea typeface="微软雅黑" panose="020B0503020204020204" pitchFamily="34" charset="-122"/>
              </a:rPr>
              <a:t>位基金）的判断是错误的（</a:t>
            </a:r>
            <a:r>
              <a:rPr lang="en-US" altLang="zh-CN" sz="1400" dirty="0">
                <a:latin typeface="微软雅黑" panose="020B0503020204020204" pitchFamily="34" charset="-122"/>
                <a:ea typeface="微软雅黑" panose="020B0503020204020204" pitchFamily="34" charset="-122"/>
              </a:rPr>
              <a:t> 2018</a:t>
            </a:r>
            <a:r>
              <a:rPr lang="zh-CN" altLang="en-US" sz="1400" dirty="0">
                <a:latin typeface="微软雅黑" panose="020B0503020204020204" pitchFamily="34" charset="-122"/>
                <a:ea typeface="微软雅黑" panose="020B0503020204020204" pitchFamily="34" charset="-122"/>
              </a:rPr>
              <a:t>年四季度、</a:t>
            </a:r>
            <a:r>
              <a:rPr lang="en-US" altLang="zh-CN" sz="1400" dirty="0">
                <a:latin typeface="微软雅黑" panose="020B0503020204020204" pitchFamily="34" charset="-122"/>
                <a:ea typeface="微软雅黑" panose="020B0503020204020204" pitchFamily="34" charset="-122"/>
              </a:rPr>
              <a:t>2019</a:t>
            </a:r>
            <a:r>
              <a:rPr lang="zh-CN" altLang="en-US" sz="1400" dirty="0">
                <a:latin typeface="微软雅黑" panose="020B0503020204020204" pitchFamily="34" charset="-122"/>
                <a:ea typeface="微软雅黑" panose="020B0503020204020204" pitchFamily="34" charset="-122"/>
              </a:rPr>
              <a:t>年三季度、</a:t>
            </a:r>
            <a:r>
              <a:rPr lang="en-US" altLang="zh-CN" sz="1400" dirty="0">
                <a:latin typeface="微软雅黑" panose="020B0503020204020204" pitchFamily="34" charset="-122"/>
                <a:ea typeface="微软雅黑" panose="020B0503020204020204" pitchFamily="34" charset="-122"/>
              </a:rPr>
              <a:t>2019</a:t>
            </a:r>
            <a:r>
              <a:rPr lang="zh-CN" altLang="en-US" sz="1400" dirty="0">
                <a:latin typeface="微软雅黑" panose="020B0503020204020204" pitchFamily="34" charset="-122"/>
                <a:ea typeface="微软雅黑" panose="020B0503020204020204" pitchFamily="34" charset="-122"/>
              </a:rPr>
              <a:t>年四季度、</a:t>
            </a:r>
            <a:r>
              <a:rPr lang="en-US" altLang="zh-CN" sz="1400" dirty="0">
                <a:latin typeface="微软雅黑" panose="020B0503020204020204" pitchFamily="34" charset="-122"/>
                <a:ea typeface="微软雅黑" panose="020B0503020204020204" pitchFamily="34" charset="-122"/>
              </a:rPr>
              <a:t>2020</a:t>
            </a:r>
            <a:r>
              <a:rPr lang="zh-CN" altLang="en-US" sz="1400" dirty="0">
                <a:latin typeface="微软雅黑" panose="020B0503020204020204" pitchFamily="34" charset="-122"/>
                <a:ea typeface="微软雅黑" panose="020B0503020204020204" pitchFamily="34" charset="-122"/>
              </a:rPr>
              <a:t>年一季度）还是正确的（其他季度）。</a:t>
            </a:r>
          </a:p>
        </p:txBody>
      </p:sp>
    </p:spTree>
    <p:extLst>
      <p:ext uri="{BB962C8B-B14F-4D97-AF65-F5344CB8AC3E}">
        <p14:creationId xmlns:p14="http://schemas.microsoft.com/office/powerpoint/2010/main" val="2490301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基金业绩与基金经理私人信息</a:t>
            </a: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3"/>
          <a:stretch>
            <a:fillRect/>
          </a:stretch>
        </p:blipFill>
        <p:spPr>
          <a:xfrm>
            <a:off x="10196052" y="-2071"/>
            <a:ext cx="1995948" cy="598112"/>
          </a:xfrm>
          <a:prstGeom prst="rect">
            <a:avLst/>
          </a:prstGeom>
        </p:spPr>
      </p:pic>
      <p:sp>
        <p:nvSpPr>
          <p:cNvPr id="16" name="矩形: 圆角 15">
            <a:extLst>
              <a:ext uri="{FF2B5EF4-FFF2-40B4-BE49-F238E27FC236}">
                <a16:creationId xmlns:a16="http://schemas.microsoft.com/office/drawing/2014/main" id="{47766625-C170-4CC4-8FF1-F8E6ED2EA604}"/>
              </a:ext>
            </a:extLst>
          </p:cNvPr>
          <p:cNvSpPr/>
          <p:nvPr/>
        </p:nvSpPr>
        <p:spPr>
          <a:xfrm>
            <a:off x="803481" y="945190"/>
            <a:ext cx="5292519" cy="3072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latin typeface="微软雅黑" panose="020B0503020204020204" pitchFamily="34" charset="-122"/>
                <a:ea typeface="微软雅黑" panose="020B0503020204020204" pitchFamily="34" charset="-122"/>
              </a:rPr>
              <a:t>回归结果：聚集系数</a:t>
            </a:r>
          </a:p>
        </p:txBody>
      </p:sp>
      <p:sp>
        <p:nvSpPr>
          <p:cNvPr id="2" name="灯片编号占位符 1">
            <a:extLst>
              <a:ext uri="{FF2B5EF4-FFF2-40B4-BE49-F238E27FC236}">
                <a16:creationId xmlns:a16="http://schemas.microsoft.com/office/drawing/2014/main" id="{10374538-734A-4F93-BED2-1D610662B9C2}"/>
              </a:ext>
            </a:extLst>
          </p:cNvPr>
          <p:cNvSpPr>
            <a:spLocks noGrp="1"/>
          </p:cNvSpPr>
          <p:nvPr>
            <p:ph type="sldNum" sz="quarter" idx="12"/>
          </p:nvPr>
        </p:nvSpPr>
        <p:spPr>
          <a:xfrm>
            <a:off x="8610600" y="6419850"/>
            <a:ext cx="2743200" cy="365125"/>
          </a:xfrm>
        </p:spPr>
        <p:txBody>
          <a:bodyPr/>
          <a:lstStyle/>
          <a:p>
            <a:fld id="{94ACAC3A-89D2-41A8-AABE-12105CD8611B}" type="slidenum">
              <a:rPr lang="zh-CN" altLang="en-US" smtClean="0"/>
              <a:t>19</a:t>
            </a:fld>
            <a:endParaRPr lang="zh-CN" altLang="en-US" dirty="0"/>
          </a:p>
        </p:txBody>
      </p:sp>
      <p:pic>
        <p:nvPicPr>
          <p:cNvPr id="7" name="图片 6">
            <a:extLst>
              <a:ext uri="{FF2B5EF4-FFF2-40B4-BE49-F238E27FC236}">
                <a16:creationId xmlns:a16="http://schemas.microsoft.com/office/drawing/2014/main" id="{B9746449-52D8-4F36-865B-18CA6A3F0401}"/>
              </a:ext>
            </a:extLst>
          </p:cNvPr>
          <p:cNvPicPr>
            <a:picLocks noChangeAspect="1"/>
          </p:cNvPicPr>
          <p:nvPr/>
        </p:nvPicPr>
        <p:blipFill>
          <a:blip r:embed="rId4"/>
          <a:stretch>
            <a:fillRect/>
          </a:stretch>
        </p:blipFill>
        <p:spPr>
          <a:xfrm>
            <a:off x="803481" y="1610624"/>
            <a:ext cx="8524937" cy="2457468"/>
          </a:xfrm>
          <a:prstGeom prst="rect">
            <a:avLst/>
          </a:prstGeom>
        </p:spPr>
      </p:pic>
      <p:sp>
        <p:nvSpPr>
          <p:cNvPr id="15" name="文本框 14">
            <a:extLst>
              <a:ext uri="{FF2B5EF4-FFF2-40B4-BE49-F238E27FC236}">
                <a16:creationId xmlns:a16="http://schemas.microsoft.com/office/drawing/2014/main" id="{FF769526-AE4D-4AB8-9B61-AAFD9BD8BABF}"/>
              </a:ext>
            </a:extLst>
          </p:cNvPr>
          <p:cNvSpPr txBox="1"/>
          <p:nvPr/>
        </p:nvSpPr>
        <p:spPr>
          <a:xfrm>
            <a:off x="246051" y="4375470"/>
            <a:ext cx="10282249" cy="787523"/>
          </a:xfrm>
          <a:prstGeom prst="rect">
            <a:avLst/>
          </a:prstGeom>
          <a:noFill/>
        </p:spPr>
        <p:txBody>
          <a:bodyPr wrap="square" rtlCol="0">
            <a:spAutoFit/>
          </a:bodyPr>
          <a:lstStyle/>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绝大部分时间基金的收益率和聚集系数不相关。说明基金之间联系的紧密程度与基金业绩无关。</a:t>
            </a:r>
            <a:endParaRPr lang="en-US" altLang="zh-CN" sz="1600" dirty="0">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以上结论说明基金业绩与网络中的关系数量有关，与关系的深浅无关。</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7678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目录</a:t>
            </a: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3"/>
          <a:stretch>
            <a:fillRect/>
          </a:stretch>
        </p:blipFill>
        <p:spPr>
          <a:xfrm>
            <a:off x="10196052" y="-2071"/>
            <a:ext cx="1995948" cy="598112"/>
          </a:xfrm>
          <a:prstGeom prst="rect">
            <a:avLst/>
          </a:prstGeom>
        </p:spPr>
      </p:pic>
      <p:graphicFrame>
        <p:nvGraphicFramePr>
          <p:cNvPr id="38" name="Table 8">
            <a:extLst>
              <a:ext uri="{FF2B5EF4-FFF2-40B4-BE49-F238E27FC236}">
                <a16:creationId xmlns:a16="http://schemas.microsoft.com/office/drawing/2014/main" id="{CDE4BBFE-6279-4D1A-A54D-93BE94691476}"/>
              </a:ext>
            </a:extLst>
          </p:cNvPr>
          <p:cNvGraphicFramePr>
            <a:graphicFrameLocks noGrp="1"/>
          </p:cNvGraphicFramePr>
          <p:nvPr>
            <p:extLst>
              <p:ext uri="{D42A27DB-BD31-4B8C-83A1-F6EECF244321}">
                <p14:modId xmlns:p14="http://schemas.microsoft.com/office/powerpoint/2010/main" val="1356926811"/>
              </p:ext>
            </p:extLst>
          </p:nvPr>
        </p:nvGraphicFramePr>
        <p:xfrm>
          <a:off x="695325" y="1172818"/>
          <a:ext cx="7205864" cy="4314756"/>
        </p:xfrm>
        <a:graphic>
          <a:graphicData uri="http://schemas.openxmlformats.org/drawingml/2006/table">
            <a:tbl>
              <a:tblPr>
                <a:tableStyleId>{5C22544A-7EE6-4342-B048-85BDC9FD1C3A}</a:tableStyleId>
              </a:tblPr>
              <a:tblGrid>
                <a:gridCol w="7205864">
                  <a:extLst>
                    <a:ext uri="{9D8B030D-6E8A-4147-A177-3AD203B41FA5}">
                      <a16:colId xmlns:a16="http://schemas.microsoft.com/office/drawing/2014/main" val="3590856176"/>
                    </a:ext>
                  </a:extLst>
                </a:gridCol>
              </a:tblGrid>
              <a:tr h="640591">
                <a:tc>
                  <a:txBody>
                    <a:bodyPr/>
                    <a:lstStyle/>
                    <a:p>
                      <a:pPr algn="ctr" fontAlgn="ct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内容</a:t>
                      </a:r>
                    </a:p>
                  </a:txBody>
                  <a:tcPr anchor="ctr">
                    <a:solidFill>
                      <a:schemeClr val="accent1">
                        <a:lumMod val="20000"/>
                        <a:lumOff val="80000"/>
                      </a:schemeClr>
                    </a:solidFill>
                  </a:tcPr>
                </a:tc>
                <a:extLst>
                  <a:ext uri="{0D108BD9-81ED-4DB2-BD59-A6C34878D82A}">
                    <a16:rowId xmlns:a16="http://schemas.microsoft.com/office/drawing/2014/main" val="4043803478"/>
                  </a:ext>
                </a:extLst>
              </a:tr>
              <a:tr h="734833">
                <a:tc>
                  <a:txBody>
                    <a:bodyPr/>
                    <a:lstStyle/>
                    <a:p>
                      <a:pPr algn="l" fontAlgn="b"/>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基金关系网络的搭建</a:t>
                      </a:r>
                    </a:p>
                  </a:txBody>
                  <a:tcPr anchor="ctr"/>
                </a:tc>
                <a:extLst>
                  <a:ext uri="{0D108BD9-81ED-4DB2-BD59-A6C34878D82A}">
                    <a16:rowId xmlns:a16="http://schemas.microsoft.com/office/drawing/2014/main" val="4222528735"/>
                  </a:ext>
                </a:extLst>
              </a:tr>
              <a:tr h="734833">
                <a:tc>
                  <a:txBody>
                    <a:bodyPr/>
                    <a:lstStyle/>
                    <a:p>
                      <a:pPr algn="l" fontAlgn="ct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网络存在性研究</a:t>
                      </a:r>
                    </a:p>
                  </a:txBody>
                  <a:tcPr anchor="ctr"/>
                </a:tc>
                <a:extLst>
                  <a:ext uri="{0D108BD9-81ED-4DB2-BD59-A6C34878D82A}">
                    <a16:rowId xmlns:a16="http://schemas.microsoft.com/office/drawing/2014/main" val="3271259163"/>
                  </a:ext>
                </a:extLst>
              </a:tr>
              <a:tr h="73483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2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基金业绩与基金经理私人信息网络的关系</a:t>
                      </a:r>
                    </a:p>
                  </a:txBody>
                  <a:tcPr anchor="ctr"/>
                </a:tc>
                <a:extLst>
                  <a:ext uri="{0D108BD9-81ED-4DB2-BD59-A6C34878D82A}">
                    <a16:rowId xmlns:a16="http://schemas.microsoft.com/office/drawing/2014/main" val="4005790743"/>
                  </a:ext>
                </a:extLst>
              </a:tr>
              <a:tr h="73483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2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股票网络结构与特质波动率的关系</a:t>
                      </a:r>
                    </a:p>
                  </a:txBody>
                  <a:tcPr anchor="ctr"/>
                </a:tc>
                <a:extLst>
                  <a:ext uri="{0D108BD9-81ED-4DB2-BD59-A6C34878D82A}">
                    <a16:rowId xmlns:a16="http://schemas.microsoft.com/office/drawing/2014/main" val="1971873818"/>
                  </a:ext>
                </a:extLst>
              </a:tr>
              <a:tr h="734833">
                <a:tc>
                  <a:txBody>
                    <a:bodyPr/>
                    <a:lstStyle/>
                    <a:p>
                      <a:pPr marL="0" algn="l" defTabSz="914400" rtl="0" eaLnBrk="1" fontAlgn="ctr" latinLnBrk="0" hangingPunct="1"/>
                      <a:r>
                        <a:rPr lang="zh-CN" altLang="en-US" sz="2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基金网络社群分析</a:t>
                      </a:r>
                    </a:p>
                  </a:txBody>
                  <a:tcPr anchor="ctr"/>
                </a:tc>
                <a:extLst>
                  <a:ext uri="{0D108BD9-81ED-4DB2-BD59-A6C34878D82A}">
                    <a16:rowId xmlns:a16="http://schemas.microsoft.com/office/drawing/2014/main" val="919950507"/>
                  </a:ext>
                </a:extLst>
              </a:tr>
            </a:tbl>
          </a:graphicData>
        </a:graphic>
      </p:graphicFrame>
      <p:sp>
        <p:nvSpPr>
          <p:cNvPr id="2" name="灯片编号占位符 1">
            <a:extLst>
              <a:ext uri="{FF2B5EF4-FFF2-40B4-BE49-F238E27FC236}">
                <a16:creationId xmlns:a16="http://schemas.microsoft.com/office/drawing/2014/main" id="{1BC6D868-3F6D-467A-9B6C-14D96406C9DC}"/>
              </a:ext>
            </a:extLst>
          </p:cNvPr>
          <p:cNvSpPr>
            <a:spLocks noGrp="1"/>
          </p:cNvSpPr>
          <p:nvPr>
            <p:ph type="sldNum" sz="quarter" idx="12"/>
          </p:nvPr>
        </p:nvSpPr>
        <p:spPr/>
        <p:txBody>
          <a:bodyPr/>
          <a:lstStyle/>
          <a:p>
            <a:fld id="{94ACAC3A-89D2-41A8-AABE-12105CD8611B}" type="slidenum">
              <a:rPr lang="zh-CN" altLang="en-US" smtClean="0"/>
              <a:t>2</a:t>
            </a:fld>
            <a:endParaRPr lang="zh-CN" altLang="en-US"/>
          </a:p>
        </p:txBody>
      </p:sp>
    </p:spTree>
    <p:extLst>
      <p:ext uri="{BB962C8B-B14F-4D97-AF65-F5344CB8AC3E}">
        <p14:creationId xmlns:p14="http://schemas.microsoft.com/office/powerpoint/2010/main" val="1725532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网络结构与特质波动率</a:t>
            </a: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3"/>
          <a:stretch>
            <a:fillRect/>
          </a:stretch>
        </p:blipFill>
        <p:spPr>
          <a:xfrm>
            <a:off x="10196052" y="-2071"/>
            <a:ext cx="1995948" cy="598112"/>
          </a:xfrm>
          <a:prstGeom prst="rect">
            <a:avLst/>
          </a:prstGeom>
        </p:spPr>
      </p:pic>
      <p:sp>
        <p:nvSpPr>
          <p:cNvPr id="16" name="矩形: 圆角 15">
            <a:extLst>
              <a:ext uri="{FF2B5EF4-FFF2-40B4-BE49-F238E27FC236}">
                <a16:creationId xmlns:a16="http://schemas.microsoft.com/office/drawing/2014/main" id="{47766625-C170-4CC4-8FF1-F8E6ED2EA604}"/>
              </a:ext>
            </a:extLst>
          </p:cNvPr>
          <p:cNvSpPr/>
          <p:nvPr/>
        </p:nvSpPr>
        <p:spPr>
          <a:xfrm>
            <a:off x="803481" y="945190"/>
            <a:ext cx="5292519" cy="3072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latin typeface="微软雅黑" panose="020B0503020204020204" pitchFamily="34" charset="-122"/>
                <a:ea typeface="微软雅黑" panose="020B0503020204020204" pitchFamily="34" charset="-122"/>
              </a:rPr>
              <a:t>股票波动性是否受其信息传递网络结构的影响？</a:t>
            </a:r>
          </a:p>
        </p:txBody>
      </p:sp>
      <p:sp>
        <p:nvSpPr>
          <p:cNvPr id="2" name="灯片编号占位符 1">
            <a:extLst>
              <a:ext uri="{FF2B5EF4-FFF2-40B4-BE49-F238E27FC236}">
                <a16:creationId xmlns:a16="http://schemas.microsoft.com/office/drawing/2014/main" id="{998AB4FD-F31B-4914-9127-E02A9E0B37F3}"/>
              </a:ext>
            </a:extLst>
          </p:cNvPr>
          <p:cNvSpPr>
            <a:spLocks noGrp="1"/>
          </p:cNvSpPr>
          <p:nvPr>
            <p:ph type="sldNum" sz="quarter" idx="12"/>
          </p:nvPr>
        </p:nvSpPr>
        <p:spPr/>
        <p:txBody>
          <a:bodyPr/>
          <a:lstStyle/>
          <a:p>
            <a:fld id="{94ACAC3A-89D2-41A8-AABE-12105CD8611B}" type="slidenum">
              <a:rPr lang="zh-CN" altLang="en-US" smtClean="0"/>
              <a:t>20</a:t>
            </a:fld>
            <a:endParaRPr lang="zh-CN" altLang="en-US"/>
          </a:p>
        </p:txBody>
      </p:sp>
      <p:grpSp>
        <p:nvGrpSpPr>
          <p:cNvPr id="17" name="组合 16">
            <a:extLst>
              <a:ext uri="{FF2B5EF4-FFF2-40B4-BE49-F238E27FC236}">
                <a16:creationId xmlns:a16="http://schemas.microsoft.com/office/drawing/2014/main" id="{F96AEAA5-6863-427E-AA84-A376DC87470C}"/>
              </a:ext>
            </a:extLst>
          </p:cNvPr>
          <p:cNvGrpSpPr/>
          <p:nvPr/>
        </p:nvGrpSpPr>
        <p:grpSpPr>
          <a:xfrm>
            <a:off x="803482" y="1547404"/>
            <a:ext cx="6942414" cy="1780809"/>
            <a:chOff x="857842" y="4353242"/>
            <a:chExt cx="8360396" cy="1780809"/>
          </a:xfrm>
        </p:grpSpPr>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2BE92A6-4542-432A-8DC0-53B1D7562766}"/>
                    </a:ext>
                  </a:extLst>
                </p:cNvPr>
                <p:cNvSpPr txBox="1"/>
                <p:nvPr/>
              </p:nvSpPr>
              <p:spPr>
                <a:xfrm>
                  <a:off x="987645" y="4353242"/>
                  <a:ext cx="8230593" cy="1780809"/>
                </a:xfrm>
                <a:prstGeom prst="rect">
                  <a:avLst/>
                </a:prstGeom>
                <a:noFill/>
              </p:spPr>
              <p:txBody>
                <a:bodyPr wrap="square" rtlCol="0">
                  <a:spAutoFit/>
                </a:bodyPr>
                <a:lstStyle/>
                <a:p>
                  <a:pPr lvl="1">
                    <a:lnSpc>
                      <a:spcPct val="150000"/>
                    </a:lnSpc>
                  </a:pPr>
                  <a:r>
                    <a:rPr lang="zh-CN" altLang="en-US" sz="1600" dirty="0">
                      <a:latin typeface="微软雅黑" panose="020B0503020204020204" pitchFamily="34" charset="-122"/>
                      <a:ea typeface="微软雅黑" panose="020B0503020204020204" pitchFamily="34" charset="-122"/>
                    </a:rPr>
                    <a:t>股票</a:t>
                  </a:r>
                  <a14:m>
                    <m:oMath xmlns:m="http://schemas.openxmlformats.org/officeDocument/2006/math">
                      <m:r>
                        <m:rPr>
                          <m:brk m:alnAt="7"/>
                        </m:rPr>
                        <a:rPr lang="en-US" altLang="zh-CN" sz="1600" i="1" dirty="0" smtClean="0">
                          <a:latin typeface="Cambria Math" panose="02040503050406030204" pitchFamily="18" charset="0"/>
                          <a:ea typeface="Cambria Math" panose="02040503050406030204" pitchFamily="18" charset="0"/>
                        </a:rPr>
                        <m:t>𝑖</m:t>
                      </m:r>
                    </m:oMath>
                  </a14:m>
                  <a:r>
                    <a:rPr lang="zh-CN" altLang="en-US" sz="1600" dirty="0">
                      <a:latin typeface="微软雅黑" panose="020B0503020204020204" pitchFamily="34" charset="-122"/>
                      <a:ea typeface="微软雅黑" panose="020B0503020204020204" pitchFamily="34" charset="-122"/>
                    </a:rPr>
                    <a:t>的网络结构</a:t>
                  </a:r>
                  <a14:m>
                    <m:oMath xmlns:m="http://schemas.openxmlformats.org/officeDocument/2006/math">
                      <m:r>
                        <a:rPr lang="en-US" altLang="zh-CN" sz="1600" i="1">
                          <a:latin typeface="Cambria Math" panose="02040503050406030204" pitchFamily="18" charset="0"/>
                          <a:ea typeface="微软雅黑" panose="020B0503020204020204" pitchFamily="34" charset="-122"/>
                        </a:rPr>
                        <m:t>𝑇</m:t>
                      </m:r>
                      <m:d>
                        <m:dPr>
                          <m:ctrlPr>
                            <a:rPr lang="en-US" altLang="zh-CN" sz="1600" i="1">
                              <a:latin typeface="Cambria Math" panose="02040503050406030204" pitchFamily="18" charset="0"/>
                              <a:ea typeface="微软雅黑" panose="020B0503020204020204" pitchFamily="34" charset="-122"/>
                            </a:rPr>
                          </m:ctrlPr>
                        </m:dPr>
                        <m:e>
                          <m:r>
                            <a:rPr lang="en-US" altLang="zh-CN" sz="1600" i="1">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：所有重仓持有股票</a:t>
                  </a:r>
                  <a14:m>
                    <m:oMath xmlns:m="http://schemas.openxmlformats.org/officeDocument/2006/math">
                      <m:r>
                        <m:rPr>
                          <m:brk m:alnAt="7"/>
                        </m:rPr>
                        <a:rPr lang="en-US" altLang="zh-CN" sz="1600" i="1" dirty="0">
                          <a:latin typeface="Cambria Math" panose="02040503050406030204" pitchFamily="18" charset="0"/>
                          <a:ea typeface="Cambria Math" panose="02040503050406030204" pitchFamily="18" charset="0"/>
                        </a:rPr>
                        <m:t>𝑖</m:t>
                      </m:r>
                    </m:oMath>
                  </a14:m>
                  <a:r>
                    <a:rPr lang="zh-CN" altLang="en-US" sz="1600" dirty="0">
                      <a:latin typeface="微软雅黑" panose="020B0503020204020204" pitchFamily="34" charset="-122"/>
                      <a:ea typeface="微软雅黑" panose="020B0503020204020204" pitchFamily="34" charset="-122"/>
                    </a:rPr>
                    <a:t>的基金的网络的并集。</a:t>
                  </a:r>
                  <a:r>
                    <a:rPr lang="en-US" altLang="zh-CN" sz="1600" dirty="0">
                      <a:ea typeface="Cambria Math" panose="02040503050406030204" pitchFamily="18" charset="0"/>
                    </a:rPr>
                    <a:t> </a:t>
                  </a:r>
                  <a14:m>
                    <m:oMath xmlns:m="http://schemas.openxmlformats.org/officeDocument/2006/math">
                      <m:r>
                        <m:rPr>
                          <m:brk m:alnAt="7"/>
                        </m:rPr>
                        <a:rPr lang="en-US" altLang="zh-CN" sz="1600" i="1">
                          <a:latin typeface="Cambria Math" panose="02040503050406030204" pitchFamily="18" charset="0"/>
                          <a:ea typeface="Cambria Math" panose="02040503050406030204" pitchFamily="18" charset="0"/>
                        </a:rPr>
                        <m:t>𝐻</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𝑖</m:t>
                      </m:r>
                      <m:r>
                        <a:rPr lang="en-US" altLang="zh-CN" sz="1600" i="1">
                          <a:latin typeface="Cambria Math" panose="02040503050406030204" pitchFamily="18" charset="0"/>
                          <a:ea typeface="Cambria Math" panose="02040503050406030204" pitchFamily="18" charset="0"/>
                        </a:rPr>
                        <m:t>)</m:t>
                      </m:r>
                    </m:oMath>
                  </a14:m>
                  <a:r>
                    <a:rPr lang="zh-CN" altLang="en-US" sz="1600" dirty="0">
                      <a:latin typeface="微软雅黑" panose="020B0503020204020204" pitchFamily="34" charset="-122"/>
                      <a:ea typeface="微软雅黑" panose="020B0503020204020204" pitchFamily="34" charset="-122"/>
                    </a:rPr>
                    <a:t>表示所有重仓（</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）股票</a:t>
                  </a:r>
                  <a14:m>
                    <m:oMath xmlns:m="http://schemas.openxmlformats.org/officeDocument/2006/math">
                      <m:r>
                        <m:rPr>
                          <m:brk m:alnAt="7"/>
                        </m:rPr>
                        <a:rPr lang="en-US" altLang="zh-CN" sz="1600" i="1" dirty="0">
                          <a:latin typeface="Cambria Math" panose="02040503050406030204" pitchFamily="18" charset="0"/>
                          <a:ea typeface="Cambria Math" panose="02040503050406030204" pitchFamily="18" charset="0"/>
                        </a:rPr>
                        <m:t>𝑖</m:t>
                      </m:r>
                    </m:oMath>
                  </a14:m>
                  <a:r>
                    <a:rPr lang="zh-CN" altLang="en-US" sz="1600" dirty="0">
                      <a:latin typeface="微软雅黑" panose="020B0503020204020204" pitchFamily="34" charset="-122"/>
                      <a:ea typeface="微软雅黑" panose="020B0503020204020204" pitchFamily="34" charset="-122"/>
                    </a:rPr>
                    <a:t>的基金的集合。</a:t>
                  </a:r>
                  <a:endParaRPr lang="en-US" altLang="zh-CN" sz="1600" dirty="0">
                    <a:latin typeface="微软雅黑" panose="020B0503020204020204" pitchFamily="34" charset="-122"/>
                    <a:ea typeface="微软雅黑"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𝑇</m:t>
                        </m:r>
                        <m:d>
                          <m:dPr>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nary>
                          <m:naryPr>
                            <m:chr m:val="⋃"/>
                            <m:supHide m:val="on"/>
                            <m:ctrlPr>
                              <a:rPr lang="zh-CN" altLang="en-US" sz="1600" i="1" smtClean="0">
                                <a:latin typeface="Cambria Math" panose="02040503050406030204" pitchFamily="18" charset="0"/>
                                <a:ea typeface="微软雅黑" panose="020B0503020204020204" pitchFamily="34" charset="-122"/>
                              </a:rPr>
                            </m:ctrlPr>
                          </m:naryPr>
                          <m:sub>
                            <m:r>
                              <m:rPr>
                                <m:sty m:val="p"/>
                                <m:brk m:alnAt="7"/>
                              </m:rPr>
                              <a:rPr lang="en-US" altLang="zh-CN" sz="1600" i="1">
                                <a:latin typeface="Cambria Math" panose="02040503050406030204" pitchFamily="18" charset="0"/>
                                <a:ea typeface="微软雅黑" panose="020B0503020204020204" pitchFamily="34" charset="-122"/>
                              </a:rPr>
                              <m:t>J</m:t>
                            </m:r>
                            <m:r>
                              <a:rPr lang="en-US" altLang="zh-CN" sz="160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𝐻</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𝑖</m:t>
                            </m:r>
                            <m:r>
                              <a:rPr lang="en-US" altLang="zh-CN" sz="1600" b="0" i="1" smtClean="0">
                                <a:latin typeface="Cambria Math" panose="02040503050406030204" pitchFamily="18" charset="0"/>
                                <a:ea typeface="Cambria Math" panose="02040503050406030204" pitchFamily="18" charset="0"/>
                              </a:rPr>
                              <m:t>)</m:t>
                            </m:r>
                          </m:sub>
                          <m:sup/>
                          <m:e>
                            <m:r>
                              <m:rPr>
                                <m:sty m:val="p"/>
                              </m:rPr>
                              <a:rPr lang="en-US" altLang="zh-CN" sz="1600" i="1">
                                <a:latin typeface="Cambria Math" panose="02040503050406030204" pitchFamily="18" charset="0"/>
                                <a:ea typeface="微软雅黑" panose="020B0503020204020204" pitchFamily="34" charset="-122"/>
                              </a:rPr>
                              <m:t>S</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𝐽</m:t>
                            </m:r>
                            <m:r>
                              <a:rPr lang="en-US" altLang="zh-CN" sz="1600" b="0" i="1" smtClean="0">
                                <a:latin typeface="Cambria Math" panose="02040503050406030204" pitchFamily="18" charset="0"/>
                                <a:ea typeface="微软雅黑" panose="020B0503020204020204" pitchFamily="34" charset="-122"/>
                              </a:rPr>
                              <m:t>)</m:t>
                            </m:r>
                          </m:e>
                        </m:nary>
                      </m:oMath>
                    </m:oMathPara>
                  </a14:m>
                  <a:endParaRPr lang="en-US" altLang="zh-CN" sz="1600" dirty="0">
                    <a:latin typeface="微软雅黑" panose="020B0503020204020204" pitchFamily="34" charset="-122"/>
                    <a:ea typeface="微软雅黑" panose="020B0503020204020204" pitchFamily="34" charset="-122"/>
                  </a:endParaRPr>
                </a:p>
              </p:txBody>
            </p:sp>
          </mc:Choice>
          <mc:Fallback xmlns="">
            <p:sp>
              <p:nvSpPr>
                <p:cNvPr id="18" name="文本框 17">
                  <a:extLst>
                    <a:ext uri="{FF2B5EF4-FFF2-40B4-BE49-F238E27FC236}">
                      <a16:creationId xmlns:a16="http://schemas.microsoft.com/office/drawing/2014/main" id="{A2BE92A6-4542-432A-8DC0-53B1D7562766}"/>
                    </a:ext>
                  </a:extLst>
                </p:cNvPr>
                <p:cNvSpPr txBox="1">
                  <a:spLocks noRot="1" noChangeAspect="1" noMove="1" noResize="1" noEditPoints="1" noAdjustHandles="1" noChangeArrowheads="1" noChangeShapeType="1" noTextEdit="1"/>
                </p:cNvSpPr>
                <p:nvPr/>
              </p:nvSpPr>
              <p:spPr>
                <a:xfrm>
                  <a:off x="987645" y="4353242"/>
                  <a:ext cx="8230593" cy="1780809"/>
                </a:xfrm>
                <a:prstGeom prst="rect">
                  <a:avLst/>
                </a:prstGeom>
                <a:blipFill>
                  <a:blip r:embed="rId4"/>
                  <a:stretch>
                    <a:fillRect/>
                  </a:stretch>
                </a:blipFill>
              </p:spPr>
              <p:txBody>
                <a:bodyPr/>
                <a:lstStyle/>
                <a:p>
                  <a:r>
                    <a:rPr lang="zh-CN" altLang="en-US">
                      <a:noFill/>
                    </a:rPr>
                    <a:t> </a:t>
                  </a:r>
                </a:p>
              </p:txBody>
            </p:sp>
          </mc:Fallback>
        </mc:AlternateContent>
        <p:grpSp>
          <p:nvGrpSpPr>
            <p:cNvPr id="19" name="组合 18">
              <a:extLst>
                <a:ext uri="{FF2B5EF4-FFF2-40B4-BE49-F238E27FC236}">
                  <a16:creationId xmlns:a16="http://schemas.microsoft.com/office/drawing/2014/main" id="{97E11772-BDCD-4513-B688-006A67376E71}"/>
                </a:ext>
              </a:extLst>
            </p:cNvPr>
            <p:cNvGrpSpPr/>
            <p:nvPr/>
          </p:nvGrpSpPr>
          <p:grpSpPr>
            <a:xfrm>
              <a:off x="857842" y="4386372"/>
              <a:ext cx="689114" cy="525066"/>
              <a:chOff x="7224522" y="2332384"/>
              <a:chExt cx="689114" cy="525066"/>
            </a:xfrm>
          </p:grpSpPr>
          <p:sp>
            <p:nvSpPr>
              <p:cNvPr id="20" name="菱形 19">
                <a:extLst>
                  <a:ext uri="{FF2B5EF4-FFF2-40B4-BE49-F238E27FC236}">
                    <a16:creationId xmlns:a16="http://schemas.microsoft.com/office/drawing/2014/main" id="{3FD4E6BD-1A87-401B-BCD9-5E2748FD54BA}"/>
                  </a:ext>
                </a:extLst>
              </p:cNvPr>
              <p:cNvSpPr/>
              <p:nvPr/>
            </p:nvSpPr>
            <p:spPr>
              <a:xfrm>
                <a:off x="7224522" y="2332384"/>
                <a:ext cx="604362" cy="525066"/>
              </a:xfrm>
              <a:prstGeom prst="diamond">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2FE69C4E-05E7-4A23-BF04-878D97FBC3BF}"/>
                  </a:ext>
                </a:extLst>
              </p:cNvPr>
              <p:cNvSpPr txBox="1"/>
              <p:nvPr/>
            </p:nvSpPr>
            <p:spPr>
              <a:xfrm>
                <a:off x="7237774" y="2466249"/>
                <a:ext cx="675862" cy="230832"/>
              </a:xfrm>
              <a:prstGeom prst="rect">
                <a:avLst/>
              </a:prstGeom>
              <a:noFill/>
            </p:spPr>
            <p:txBody>
              <a:bodyPr wrap="square" rtlCol="0">
                <a:spAutoFit/>
              </a:bodyPr>
              <a:lstStyle/>
              <a:p>
                <a:r>
                  <a:rPr lang="en-US" altLang="zh-CN" sz="900" dirty="0">
                    <a:solidFill>
                      <a:schemeClr val="bg1"/>
                    </a:solidFill>
                  </a:rPr>
                  <a:t>Define</a:t>
                </a:r>
                <a:endParaRPr lang="zh-CN" altLang="en-US" sz="900" dirty="0">
                  <a:solidFill>
                    <a:schemeClr val="bg1"/>
                  </a:solidFill>
                </a:endParaRPr>
              </a:p>
            </p:txBody>
          </p:sp>
        </p:grpSp>
      </p:grpSp>
      <p:pic>
        <p:nvPicPr>
          <p:cNvPr id="6" name="图片 5">
            <a:extLst>
              <a:ext uri="{FF2B5EF4-FFF2-40B4-BE49-F238E27FC236}">
                <a16:creationId xmlns:a16="http://schemas.microsoft.com/office/drawing/2014/main" id="{AC479040-6630-40B2-99DB-4260574E8402}"/>
              </a:ext>
            </a:extLst>
          </p:cNvPr>
          <p:cNvPicPr>
            <a:picLocks noChangeAspect="1"/>
          </p:cNvPicPr>
          <p:nvPr/>
        </p:nvPicPr>
        <p:blipFill>
          <a:blip r:embed="rId5"/>
          <a:stretch>
            <a:fillRect/>
          </a:stretch>
        </p:blipFill>
        <p:spPr>
          <a:xfrm>
            <a:off x="8111003" y="1066513"/>
            <a:ext cx="3419679" cy="2532565"/>
          </a:xfrm>
          <a:prstGeom prst="rect">
            <a:avLst/>
          </a:prstGeom>
        </p:spPr>
      </p:pic>
      <p:grpSp>
        <p:nvGrpSpPr>
          <p:cNvPr id="22" name="组合 21">
            <a:extLst>
              <a:ext uri="{FF2B5EF4-FFF2-40B4-BE49-F238E27FC236}">
                <a16:creationId xmlns:a16="http://schemas.microsoft.com/office/drawing/2014/main" id="{A9F9060A-727C-428C-A2D1-2967D48B333D}"/>
              </a:ext>
            </a:extLst>
          </p:cNvPr>
          <p:cNvGrpSpPr/>
          <p:nvPr/>
        </p:nvGrpSpPr>
        <p:grpSpPr>
          <a:xfrm>
            <a:off x="803481" y="3682491"/>
            <a:ext cx="6942414" cy="558196"/>
            <a:chOff x="857842" y="4353242"/>
            <a:chExt cx="8360396" cy="558196"/>
          </a:xfrm>
        </p:grpSpPr>
        <p:sp>
          <p:nvSpPr>
            <p:cNvPr id="23" name="文本框 22">
              <a:extLst>
                <a:ext uri="{FF2B5EF4-FFF2-40B4-BE49-F238E27FC236}">
                  <a16:creationId xmlns:a16="http://schemas.microsoft.com/office/drawing/2014/main" id="{245F5D18-9342-49BA-A8BB-2B7A061C200B}"/>
                </a:ext>
              </a:extLst>
            </p:cNvPr>
            <p:cNvSpPr txBox="1"/>
            <p:nvPr/>
          </p:nvSpPr>
          <p:spPr>
            <a:xfrm>
              <a:off x="987644" y="4353242"/>
              <a:ext cx="8230594" cy="418191"/>
            </a:xfrm>
            <a:prstGeom prst="rect">
              <a:avLst/>
            </a:prstGeom>
            <a:noFill/>
          </p:spPr>
          <p:txBody>
            <a:bodyPr wrap="square" rtlCol="0">
              <a:spAutoFit/>
            </a:bodyPr>
            <a:lstStyle/>
            <a:p>
              <a:pPr lvl="1">
                <a:lnSpc>
                  <a:spcPct val="150000"/>
                </a:lnSpc>
              </a:pPr>
              <a:r>
                <a:rPr lang="zh-CN" altLang="en-US" sz="1600" dirty="0">
                  <a:latin typeface="微软雅黑" panose="020B0503020204020204" pitchFamily="34" charset="-122"/>
                  <a:ea typeface="微软雅黑" panose="020B0503020204020204" pitchFamily="34" charset="-122"/>
                </a:rPr>
                <a:t>股票网络的中心程度：股票网络中所有基金的度的变异系数。</a:t>
              </a:r>
              <a:endParaRPr lang="en-US" altLang="zh-CN" sz="1600" dirty="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5D028640-F765-4383-84B1-05298471DB31}"/>
                </a:ext>
              </a:extLst>
            </p:cNvPr>
            <p:cNvGrpSpPr/>
            <p:nvPr/>
          </p:nvGrpSpPr>
          <p:grpSpPr>
            <a:xfrm>
              <a:off x="857842" y="4386372"/>
              <a:ext cx="689114" cy="525066"/>
              <a:chOff x="7224522" y="2332384"/>
              <a:chExt cx="689114" cy="525066"/>
            </a:xfrm>
          </p:grpSpPr>
          <p:sp>
            <p:nvSpPr>
              <p:cNvPr id="25" name="菱形 24">
                <a:extLst>
                  <a:ext uri="{FF2B5EF4-FFF2-40B4-BE49-F238E27FC236}">
                    <a16:creationId xmlns:a16="http://schemas.microsoft.com/office/drawing/2014/main" id="{F080F8EB-9073-4664-A59E-2DF506AD0331}"/>
                  </a:ext>
                </a:extLst>
              </p:cNvPr>
              <p:cNvSpPr/>
              <p:nvPr/>
            </p:nvSpPr>
            <p:spPr>
              <a:xfrm>
                <a:off x="7224522" y="2332384"/>
                <a:ext cx="604362" cy="525066"/>
              </a:xfrm>
              <a:prstGeom prst="diamond">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5383DBEE-5807-474B-9BEB-7FB32B8EEDE7}"/>
                  </a:ext>
                </a:extLst>
              </p:cNvPr>
              <p:cNvSpPr txBox="1"/>
              <p:nvPr/>
            </p:nvSpPr>
            <p:spPr>
              <a:xfrm>
                <a:off x="7237774" y="2466249"/>
                <a:ext cx="675862" cy="230832"/>
              </a:xfrm>
              <a:prstGeom prst="rect">
                <a:avLst/>
              </a:prstGeom>
              <a:noFill/>
            </p:spPr>
            <p:txBody>
              <a:bodyPr wrap="square" rtlCol="0">
                <a:spAutoFit/>
              </a:bodyPr>
              <a:lstStyle/>
              <a:p>
                <a:r>
                  <a:rPr lang="en-US" altLang="zh-CN" sz="900" dirty="0">
                    <a:solidFill>
                      <a:schemeClr val="bg1"/>
                    </a:solidFill>
                  </a:rPr>
                  <a:t>Define</a:t>
                </a:r>
                <a:endParaRPr lang="zh-CN" altLang="en-US" sz="900" dirty="0">
                  <a:solidFill>
                    <a:schemeClr val="bg1"/>
                  </a:solidFill>
                </a:endParaRPr>
              </a:p>
            </p:txBody>
          </p:sp>
        </p:grpSp>
      </p:grpSp>
      <p:pic>
        <p:nvPicPr>
          <p:cNvPr id="10" name="图片 9">
            <a:extLst>
              <a:ext uri="{FF2B5EF4-FFF2-40B4-BE49-F238E27FC236}">
                <a16:creationId xmlns:a16="http://schemas.microsoft.com/office/drawing/2014/main" id="{583BDBDF-8644-4FF7-ABB1-12013F355132}"/>
              </a:ext>
            </a:extLst>
          </p:cNvPr>
          <p:cNvPicPr>
            <a:picLocks noChangeAspect="1"/>
          </p:cNvPicPr>
          <p:nvPr/>
        </p:nvPicPr>
        <p:blipFill>
          <a:blip r:embed="rId6"/>
          <a:stretch>
            <a:fillRect/>
          </a:stretch>
        </p:blipFill>
        <p:spPr>
          <a:xfrm>
            <a:off x="7098675" y="3600660"/>
            <a:ext cx="3489295" cy="1677087"/>
          </a:xfrm>
          <a:prstGeom prst="rect">
            <a:avLst/>
          </a:prstGeom>
        </p:spPr>
      </p:pic>
      <p:sp>
        <p:nvSpPr>
          <p:cNvPr id="7" name="文本框 6">
            <a:extLst>
              <a:ext uri="{FF2B5EF4-FFF2-40B4-BE49-F238E27FC236}">
                <a16:creationId xmlns:a16="http://schemas.microsoft.com/office/drawing/2014/main" id="{E081B13E-A79F-4CE7-994A-E4B478C7B907}"/>
              </a:ext>
            </a:extLst>
          </p:cNvPr>
          <p:cNvSpPr txBox="1"/>
          <p:nvPr/>
        </p:nvSpPr>
        <p:spPr>
          <a:xfrm>
            <a:off x="814485" y="5115357"/>
            <a:ext cx="10162969" cy="1156855"/>
          </a:xfrm>
          <a:prstGeom prst="rect">
            <a:avLst/>
          </a:prstGeom>
          <a:noFill/>
        </p:spPr>
        <p:txBody>
          <a:bodyPr wrap="square" rtlCol="0">
            <a:spAutoFit/>
          </a:bodyPr>
          <a:lstStyle/>
          <a:p>
            <a:pPr>
              <a:lnSpc>
                <a:spcPct val="150000"/>
              </a:lnSpc>
            </a:pPr>
            <a:r>
              <a:rPr lang="zh-CN" altLang="en-US" sz="1600" b="1" dirty="0">
                <a:latin typeface="微软雅黑" panose="020B0503020204020204" pitchFamily="34" charset="-122"/>
                <a:ea typeface="微软雅黑" panose="020B0503020204020204" pitchFamily="34" charset="-122"/>
              </a:rPr>
              <a:t>观点：</a:t>
            </a:r>
            <a:r>
              <a:rPr lang="zh-CN" altLang="en-US" sz="1600" dirty="0">
                <a:latin typeface="微软雅黑" panose="020B0503020204020204" pitchFamily="34" charset="-122"/>
                <a:ea typeface="微软雅黑" panose="020B0503020204020204" pitchFamily="34" charset="-122"/>
              </a:rPr>
              <a:t>股票所对应的网络中心程度越高，股票的波动性应该越高。这是因为在中心程度高的股票网络中，股票价格的改变主要取决于中心节点的信号。而在中心程度低的股票网络中，股票价格的改变平均受到网络中各支基金各自信号的影响，而这些信号的影响很有可能互相抵消，从而降低股票波动性。</a:t>
            </a:r>
          </a:p>
        </p:txBody>
      </p:sp>
    </p:spTree>
    <p:extLst>
      <p:ext uri="{BB962C8B-B14F-4D97-AF65-F5344CB8AC3E}">
        <p14:creationId xmlns:p14="http://schemas.microsoft.com/office/powerpoint/2010/main" val="1351629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网络结构与特质波动率</a:t>
            </a: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3"/>
          <a:stretch>
            <a:fillRect/>
          </a:stretch>
        </p:blipFill>
        <p:spPr>
          <a:xfrm>
            <a:off x="10196052" y="-2071"/>
            <a:ext cx="1995948" cy="598112"/>
          </a:xfrm>
          <a:prstGeom prst="rect">
            <a:avLst/>
          </a:prstGeom>
        </p:spPr>
      </p:pic>
      <p:sp>
        <p:nvSpPr>
          <p:cNvPr id="16" name="矩形: 圆角 15">
            <a:extLst>
              <a:ext uri="{FF2B5EF4-FFF2-40B4-BE49-F238E27FC236}">
                <a16:creationId xmlns:a16="http://schemas.microsoft.com/office/drawing/2014/main" id="{47766625-C170-4CC4-8FF1-F8E6ED2EA604}"/>
              </a:ext>
            </a:extLst>
          </p:cNvPr>
          <p:cNvSpPr/>
          <p:nvPr/>
        </p:nvSpPr>
        <p:spPr>
          <a:xfrm>
            <a:off x="803481" y="945190"/>
            <a:ext cx="5292519" cy="3072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latin typeface="微软雅黑" panose="020B0503020204020204" pitchFamily="34" charset="-122"/>
                <a:ea typeface="微软雅黑" panose="020B0503020204020204" pitchFamily="34" charset="-122"/>
              </a:rPr>
              <a:t>个股网络中心程度和特质波动率的相关系数</a:t>
            </a:r>
          </a:p>
        </p:txBody>
      </p:sp>
      <p:sp>
        <p:nvSpPr>
          <p:cNvPr id="2" name="灯片编号占位符 1">
            <a:extLst>
              <a:ext uri="{FF2B5EF4-FFF2-40B4-BE49-F238E27FC236}">
                <a16:creationId xmlns:a16="http://schemas.microsoft.com/office/drawing/2014/main" id="{998AB4FD-F31B-4914-9127-E02A9E0B37F3}"/>
              </a:ext>
            </a:extLst>
          </p:cNvPr>
          <p:cNvSpPr>
            <a:spLocks noGrp="1"/>
          </p:cNvSpPr>
          <p:nvPr>
            <p:ph type="sldNum" sz="quarter" idx="12"/>
          </p:nvPr>
        </p:nvSpPr>
        <p:spPr/>
        <p:txBody>
          <a:bodyPr/>
          <a:lstStyle/>
          <a:p>
            <a:fld id="{94ACAC3A-89D2-41A8-AABE-12105CD8611B}" type="slidenum">
              <a:rPr lang="zh-CN" altLang="en-US" smtClean="0"/>
              <a:t>21</a:t>
            </a:fld>
            <a:endParaRPr lang="zh-CN" altLang="en-US"/>
          </a:p>
        </p:txBody>
      </p:sp>
      <p:graphicFrame>
        <p:nvGraphicFramePr>
          <p:cNvPr id="27" name="Table 8">
            <a:extLst>
              <a:ext uri="{FF2B5EF4-FFF2-40B4-BE49-F238E27FC236}">
                <a16:creationId xmlns:a16="http://schemas.microsoft.com/office/drawing/2014/main" id="{17AA2E12-914C-4F1F-AB81-3400AE25BD76}"/>
              </a:ext>
            </a:extLst>
          </p:cNvPr>
          <p:cNvGraphicFramePr>
            <a:graphicFrameLocks noGrp="1"/>
          </p:cNvGraphicFramePr>
          <p:nvPr>
            <p:extLst>
              <p:ext uri="{D42A27DB-BD31-4B8C-83A1-F6EECF244321}">
                <p14:modId xmlns:p14="http://schemas.microsoft.com/office/powerpoint/2010/main" val="3465088251"/>
              </p:ext>
            </p:extLst>
          </p:nvPr>
        </p:nvGraphicFramePr>
        <p:xfrm>
          <a:off x="803480" y="1543572"/>
          <a:ext cx="10550320" cy="1367898"/>
        </p:xfrm>
        <a:graphic>
          <a:graphicData uri="http://schemas.openxmlformats.org/drawingml/2006/table">
            <a:tbl>
              <a:tblPr>
                <a:tableStyleId>{5C22544A-7EE6-4342-B048-85BDC9FD1C3A}</a:tableStyleId>
              </a:tblPr>
              <a:tblGrid>
                <a:gridCol w="2110064">
                  <a:extLst>
                    <a:ext uri="{9D8B030D-6E8A-4147-A177-3AD203B41FA5}">
                      <a16:colId xmlns:a16="http://schemas.microsoft.com/office/drawing/2014/main" val="536774374"/>
                    </a:ext>
                  </a:extLst>
                </a:gridCol>
                <a:gridCol w="2110064">
                  <a:extLst>
                    <a:ext uri="{9D8B030D-6E8A-4147-A177-3AD203B41FA5}">
                      <a16:colId xmlns:a16="http://schemas.microsoft.com/office/drawing/2014/main" val="3590856176"/>
                    </a:ext>
                  </a:extLst>
                </a:gridCol>
                <a:gridCol w="2110064">
                  <a:extLst>
                    <a:ext uri="{9D8B030D-6E8A-4147-A177-3AD203B41FA5}">
                      <a16:colId xmlns:a16="http://schemas.microsoft.com/office/drawing/2014/main" val="3126419566"/>
                    </a:ext>
                  </a:extLst>
                </a:gridCol>
                <a:gridCol w="2110064">
                  <a:extLst>
                    <a:ext uri="{9D8B030D-6E8A-4147-A177-3AD203B41FA5}">
                      <a16:colId xmlns:a16="http://schemas.microsoft.com/office/drawing/2014/main" val="1669153179"/>
                    </a:ext>
                  </a:extLst>
                </a:gridCol>
                <a:gridCol w="2110064">
                  <a:extLst>
                    <a:ext uri="{9D8B030D-6E8A-4147-A177-3AD203B41FA5}">
                      <a16:colId xmlns:a16="http://schemas.microsoft.com/office/drawing/2014/main" val="2164336915"/>
                    </a:ext>
                  </a:extLst>
                </a:gridCol>
              </a:tblGrid>
              <a:tr h="477726">
                <a:tc>
                  <a:txBody>
                    <a:bodyPr/>
                    <a:lstStyle/>
                    <a:p>
                      <a:pPr algn="ctr" fontAlgn="ct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2019</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四季度</a:t>
                      </a: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2020</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一季度</a:t>
                      </a: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2020</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二季度</a:t>
                      </a: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2020</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三季度</a:t>
                      </a:r>
                    </a:p>
                  </a:txBody>
                  <a:tcPr anchor="ctr">
                    <a:solidFill>
                      <a:schemeClr val="accent1">
                        <a:lumMod val="20000"/>
                        <a:lumOff val="80000"/>
                      </a:schemeClr>
                    </a:solidFill>
                  </a:tcPr>
                </a:tc>
                <a:extLst>
                  <a:ext uri="{0D108BD9-81ED-4DB2-BD59-A6C34878D82A}">
                    <a16:rowId xmlns:a16="http://schemas.microsoft.com/office/drawing/2014/main" val="4043803478"/>
                  </a:ext>
                </a:extLst>
              </a:tr>
              <a:tr h="445086">
                <a:tc>
                  <a:txBody>
                    <a:bodyPr/>
                    <a:lstStyle/>
                    <a:p>
                      <a:pPr marL="0" algn="ctr" defTabSz="914400" rtl="0" eaLnBrk="1" fontAlgn="ctr" latinLnBrk="0" hangingPunct="1"/>
                      <a:r>
                        <a:rPr lang="zh-CN" altLang="en-US" sz="2000" b="1" i="0" u="none" strike="noStrike" kern="1200" dirty="0">
                          <a:solidFill>
                            <a:srgbClr val="000000"/>
                          </a:solidFill>
                          <a:effectLst/>
                          <a:latin typeface="微软雅黑" panose="020B0503020204020204" pitchFamily="34" charset="-122"/>
                          <a:ea typeface="微软雅黑" panose="020B0503020204020204" pitchFamily="34" charset="-122"/>
                          <a:cs typeface="+mn-cs"/>
                        </a:rPr>
                        <a:t>相关系数</a:t>
                      </a:r>
                      <a:endParaRPr lang="en-US" sz="2000" b="1"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tc>
                <a:tc>
                  <a:txBody>
                    <a:bodyPr/>
                    <a:lstStyle/>
                    <a:p>
                      <a:pPr marL="0" algn="l" defTabSz="914400" rtl="0" eaLnBrk="1" fontAlgn="ctr" latinLnBrk="0" hangingPunct="1"/>
                      <a:r>
                        <a:rPr 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0.047</a:t>
                      </a: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-0.051</a:t>
                      </a: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-0.039</a:t>
                      </a: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-0.086</a:t>
                      </a:r>
                    </a:p>
                  </a:txBody>
                  <a:tcPr marL="4763" marR="4763" marT="4763" marB="0" anchor="ctr"/>
                </a:tc>
                <a:extLst>
                  <a:ext uri="{0D108BD9-81ED-4DB2-BD59-A6C34878D82A}">
                    <a16:rowId xmlns:a16="http://schemas.microsoft.com/office/drawing/2014/main" val="3271259163"/>
                  </a:ext>
                </a:extLst>
              </a:tr>
              <a:tr h="445086">
                <a:tc>
                  <a:txBody>
                    <a:bodyPr/>
                    <a:lstStyle/>
                    <a:p>
                      <a:pPr marL="0" algn="ctr" defTabSz="914400" rtl="0" eaLnBrk="1" fontAlgn="ctr" latinLnBrk="0" hangingPunct="1"/>
                      <a:r>
                        <a:rPr lang="en-US" altLang="zh-CN" sz="2000" b="1" i="0" u="none" strike="noStrike" kern="1200" dirty="0">
                          <a:solidFill>
                            <a:srgbClr val="000000"/>
                          </a:solidFill>
                          <a:effectLst/>
                          <a:latin typeface="微软雅黑" panose="020B0503020204020204" pitchFamily="34" charset="-122"/>
                          <a:ea typeface="微软雅黑" panose="020B0503020204020204" pitchFamily="34" charset="-122"/>
                          <a:cs typeface="+mn-cs"/>
                        </a:rPr>
                        <a:t>p</a:t>
                      </a:r>
                      <a:r>
                        <a:rPr lang="zh-CN" altLang="en-US" sz="2000" b="1" i="0" u="none" strike="noStrike" kern="1200" dirty="0">
                          <a:solidFill>
                            <a:srgbClr val="000000"/>
                          </a:solidFill>
                          <a:effectLst/>
                          <a:latin typeface="微软雅黑" panose="020B0503020204020204" pitchFamily="34" charset="-122"/>
                          <a:ea typeface="微软雅黑" panose="020B0503020204020204" pitchFamily="34" charset="-122"/>
                          <a:cs typeface="+mn-cs"/>
                        </a:rPr>
                        <a:t>值</a:t>
                      </a:r>
                    </a:p>
                  </a:txBody>
                  <a:tcPr anchor="ctr"/>
                </a:tc>
                <a:tc>
                  <a:txBody>
                    <a:bodyPr/>
                    <a:lstStyle/>
                    <a:p>
                      <a:pPr marL="0" algn="l" defTabSz="914400" rtl="0" eaLnBrk="1" fontAlgn="ctr" latinLnBrk="0" hangingPunct="1"/>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0.33</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0.28</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0.40</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0.052</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extLst>
                  <a:ext uri="{0D108BD9-81ED-4DB2-BD59-A6C34878D82A}">
                    <a16:rowId xmlns:a16="http://schemas.microsoft.com/office/drawing/2014/main" val="4005790743"/>
                  </a:ext>
                </a:extLst>
              </a:tr>
            </a:tbl>
          </a:graphicData>
        </a:graphic>
      </p:graphicFrame>
      <p:sp>
        <p:nvSpPr>
          <p:cNvPr id="28" name="文本框 27">
            <a:extLst>
              <a:ext uri="{FF2B5EF4-FFF2-40B4-BE49-F238E27FC236}">
                <a16:creationId xmlns:a16="http://schemas.microsoft.com/office/drawing/2014/main" id="{7E1AA934-AD57-43B0-A1B3-6CB1DFE6AFEB}"/>
              </a:ext>
            </a:extLst>
          </p:cNvPr>
          <p:cNvSpPr txBox="1"/>
          <p:nvPr/>
        </p:nvSpPr>
        <p:spPr>
          <a:xfrm>
            <a:off x="247740" y="3202596"/>
            <a:ext cx="5676810" cy="2962734"/>
          </a:xfrm>
          <a:prstGeom prst="rect">
            <a:avLst/>
          </a:prstGeom>
          <a:noFill/>
        </p:spPr>
        <p:txBody>
          <a:bodyPr wrap="square" rtlCol="0">
            <a:spAutoFit/>
          </a:bodyPr>
          <a:lstStyle/>
          <a:p>
            <a:pPr lvl="1">
              <a:lnSpc>
                <a:spcPct val="150000"/>
              </a:lnSpc>
            </a:pPr>
            <a:r>
              <a:rPr lang="zh-CN" altLang="en-US" sz="1400" b="1" dirty="0">
                <a:latin typeface="微软雅黑" panose="020B0503020204020204" pitchFamily="34" charset="-122"/>
                <a:ea typeface="微软雅黑" panose="020B0503020204020204" pitchFamily="34" charset="-122"/>
              </a:rPr>
              <a:t>可能的原因：</a:t>
            </a:r>
            <a:endParaRPr lang="en-US" altLang="zh-CN" sz="1400" b="1" dirty="0">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基金网络结构不能完全反映关于个股的信息传递结构。可能在基金中间影响这支股票价格的是中心节点的信号，但是在其他投资者中间不是。基金持股对整个股票市场的影响力有限。</a:t>
            </a:r>
            <a:endParaRPr lang="en-US" altLang="zh-CN" sz="1400" dirty="0">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采用</a:t>
            </a:r>
            <a:r>
              <a:rPr lang="en-US" altLang="zh-CN" sz="1400" dirty="0">
                <a:latin typeface="微软雅黑" panose="020B0503020204020204" pitchFamily="34" charset="-122"/>
                <a:ea typeface="微软雅黑" panose="020B0503020204020204" pitchFamily="34" charset="-122"/>
              </a:rPr>
              <a:t>FAMA and FRENCH</a:t>
            </a:r>
            <a:r>
              <a:rPr lang="zh-CN" altLang="en-US" sz="1400" dirty="0">
                <a:latin typeface="微软雅黑" panose="020B0503020204020204" pitchFamily="34" charset="-122"/>
                <a:ea typeface="微软雅黑" panose="020B0503020204020204" pitchFamily="34" charset="-122"/>
              </a:rPr>
              <a:t>的三因素定价模型，得到模型的残差，其波动率即为特质波动率。而</a:t>
            </a:r>
            <a:r>
              <a:rPr lang="en-US" altLang="zh-CN" sz="1400" dirty="0">
                <a:latin typeface="微软雅黑" panose="020B0503020204020204" pitchFamily="34" charset="-122"/>
                <a:ea typeface="微软雅黑" panose="020B0503020204020204" pitchFamily="34" charset="-122"/>
              </a:rPr>
              <a:t>Wind</a:t>
            </a:r>
            <a:r>
              <a:rPr lang="zh-CN" altLang="en-US" sz="1400" dirty="0">
                <a:latin typeface="微软雅黑" panose="020B0503020204020204" pitchFamily="34" charset="-122"/>
                <a:ea typeface="微软雅黑" panose="020B0503020204020204" pitchFamily="34" charset="-122"/>
              </a:rPr>
              <a:t>采用的是经典</a:t>
            </a:r>
            <a:r>
              <a:rPr lang="en-US" altLang="zh-CN" sz="1400" dirty="0">
                <a:latin typeface="微软雅黑" panose="020B0503020204020204" pitchFamily="34" charset="-122"/>
                <a:ea typeface="微软雅黑" panose="020B0503020204020204" pitchFamily="34" charset="-122"/>
              </a:rPr>
              <a:t>CAPM</a:t>
            </a:r>
            <a:r>
              <a:rPr lang="zh-CN" altLang="en-US" sz="1400" dirty="0">
                <a:latin typeface="微软雅黑" panose="020B0503020204020204" pitchFamily="34" charset="-122"/>
                <a:ea typeface="微软雅黑" panose="020B0503020204020204" pitchFamily="34" charset="-122"/>
              </a:rPr>
              <a:t>模型中残差的波动率。</a:t>
            </a:r>
            <a:endParaRPr lang="en-US" altLang="zh-CN" sz="1400" dirty="0">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样本区间太短。基于季度数据的研究，由于时间样本太短，并不能很好地揭示基金行为对于股票价格影响的规律。</a:t>
            </a:r>
            <a:endParaRPr lang="en-US" altLang="zh-CN" sz="1400" dirty="0">
              <a:latin typeface="微软雅黑" panose="020B0503020204020204" pitchFamily="34" charset="-122"/>
              <a:ea typeface="微软雅黑" panose="020B0503020204020204" pitchFamily="34" charset="-122"/>
            </a:endParaRPr>
          </a:p>
        </p:txBody>
      </p:sp>
      <p:pic>
        <p:nvPicPr>
          <p:cNvPr id="29" name="图片 28">
            <a:extLst>
              <a:ext uri="{FF2B5EF4-FFF2-40B4-BE49-F238E27FC236}">
                <a16:creationId xmlns:a16="http://schemas.microsoft.com/office/drawing/2014/main" id="{597000A1-90FB-4250-A44B-6F435D2CF7DF}"/>
              </a:ext>
            </a:extLst>
          </p:cNvPr>
          <p:cNvPicPr>
            <a:picLocks noChangeAspect="1"/>
          </p:cNvPicPr>
          <p:nvPr/>
        </p:nvPicPr>
        <p:blipFill>
          <a:blip r:embed="rId4"/>
          <a:stretch>
            <a:fillRect/>
          </a:stretch>
        </p:blipFill>
        <p:spPr>
          <a:xfrm>
            <a:off x="6838940" y="3367075"/>
            <a:ext cx="3054360" cy="2782397"/>
          </a:xfrm>
          <a:prstGeom prst="rect">
            <a:avLst/>
          </a:prstGeom>
        </p:spPr>
      </p:pic>
    </p:spTree>
    <p:extLst>
      <p:ext uri="{BB962C8B-B14F-4D97-AF65-F5344CB8AC3E}">
        <p14:creationId xmlns:p14="http://schemas.microsoft.com/office/powerpoint/2010/main" val="3405925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基金网络社群分析</a:t>
            </a: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3"/>
          <a:stretch>
            <a:fillRect/>
          </a:stretch>
        </p:blipFill>
        <p:spPr>
          <a:xfrm>
            <a:off x="10196052" y="-2071"/>
            <a:ext cx="1995948" cy="598112"/>
          </a:xfrm>
          <a:prstGeom prst="rect">
            <a:avLst/>
          </a:prstGeom>
        </p:spPr>
      </p:pic>
      <p:sp>
        <p:nvSpPr>
          <p:cNvPr id="16" name="矩形: 圆角 15">
            <a:extLst>
              <a:ext uri="{FF2B5EF4-FFF2-40B4-BE49-F238E27FC236}">
                <a16:creationId xmlns:a16="http://schemas.microsoft.com/office/drawing/2014/main" id="{47766625-C170-4CC4-8FF1-F8E6ED2EA604}"/>
              </a:ext>
            </a:extLst>
          </p:cNvPr>
          <p:cNvSpPr/>
          <p:nvPr/>
        </p:nvSpPr>
        <p:spPr>
          <a:xfrm>
            <a:off x="803481" y="945190"/>
            <a:ext cx="5292519" cy="3072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latin typeface="微软雅黑" panose="020B0503020204020204" pitchFamily="34" charset="-122"/>
                <a:ea typeface="微软雅黑" panose="020B0503020204020204" pitchFamily="34" charset="-122"/>
              </a:rPr>
              <a:t>将复杂网络拆分成多个小社群</a:t>
            </a:r>
          </a:p>
        </p:txBody>
      </p:sp>
      <p:sp>
        <p:nvSpPr>
          <p:cNvPr id="2" name="文本框 1">
            <a:extLst>
              <a:ext uri="{FF2B5EF4-FFF2-40B4-BE49-F238E27FC236}">
                <a16:creationId xmlns:a16="http://schemas.microsoft.com/office/drawing/2014/main" id="{99444AF3-7890-40F1-ADB6-7E005EFF577D}"/>
              </a:ext>
            </a:extLst>
          </p:cNvPr>
          <p:cNvSpPr txBox="1"/>
          <p:nvPr/>
        </p:nvSpPr>
        <p:spPr>
          <a:xfrm>
            <a:off x="5637727" y="2908300"/>
            <a:ext cx="914400" cy="914400"/>
          </a:xfrm>
          <a:prstGeom prst="rect">
            <a:avLst/>
          </a:prstGeom>
          <a:noFill/>
        </p:spPr>
        <p:txBody>
          <a:bodyPr wrap="square" rtlCol="0">
            <a:spAutoFit/>
          </a:bodyPr>
          <a:lstStyle/>
          <a:p>
            <a:endParaRPr lang="zh-CN" altLang="en-US" dirty="0"/>
          </a:p>
        </p:txBody>
      </p:sp>
      <p:sp>
        <p:nvSpPr>
          <p:cNvPr id="8" name="灯片编号占位符 7">
            <a:extLst>
              <a:ext uri="{FF2B5EF4-FFF2-40B4-BE49-F238E27FC236}">
                <a16:creationId xmlns:a16="http://schemas.microsoft.com/office/drawing/2014/main" id="{3521EA67-AD32-4342-B903-D171D3043D53}"/>
              </a:ext>
            </a:extLst>
          </p:cNvPr>
          <p:cNvSpPr>
            <a:spLocks noGrp="1"/>
          </p:cNvSpPr>
          <p:nvPr>
            <p:ph type="sldNum" sz="quarter" idx="12"/>
          </p:nvPr>
        </p:nvSpPr>
        <p:spPr/>
        <p:txBody>
          <a:bodyPr/>
          <a:lstStyle/>
          <a:p>
            <a:fld id="{94ACAC3A-89D2-41A8-AABE-12105CD8611B}" type="slidenum">
              <a:rPr lang="zh-CN" altLang="en-US" smtClean="0"/>
              <a:t>22</a:t>
            </a:fld>
            <a:endParaRPr lang="zh-CN" altLang="en-US"/>
          </a:p>
        </p:txBody>
      </p:sp>
      <p:sp>
        <p:nvSpPr>
          <p:cNvPr id="33" name="文本框 32">
            <a:extLst>
              <a:ext uri="{FF2B5EF4-FFF2-40B4-BE49-F238E27FC236}">
                <a16:creationId xmlns:a16="http://schemas.microsoft.com/office/drawing/2014/main" id="{6FCEA104-7BB7-4191-AF9C-63DEFBB047D7}"/>
              </a:ext>
            </a:extLst>
          </p:cNvPr>
          <p:cNvSpPr txBox="1"/>
          <p:nvPr/>
        </p:nvSpPr>
        <p:spPr>
          <a:xfrm>
            <a:off x="242154" y="1451880"/>
            <a:ext cx="11041795" cy="1156855"/>
          </a:xfrm>
          <a:prstGeom prst="rect">
            <a:avLst/>
          </a:prstGeom>
          <a:noFill/>
        </p:spPr>
        <p:txBody>
          <a:bodyPr wrap="square" rtlCol="0">
            <a:spAutoFit/>
          </a:bodyPr>
          <a:lstStyle/>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对于一个十分复杂的网络，我们往往不知道从哪里入手来了解网络结构。</a:t>
            </a:r>
            <a:endParaRPr lang="en-US" altLang="zh-CN" sz="1600" dirty="0">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在网络结构中，我们发现有这样一些子集合，集合中的元素之间有相对较强的、直接的、紧密的联系，我们希望把整个复杂的网络拆分成一个个这样的“小团体”，即所谓的社群，从而可以进行从局部到整体的分析。</a:t>
            </a:r>
            <a:endParaRPr lang="en-US" altLang="zh-CN" sz="1600" dirty="0">
              <a:latin typeface="微软雅黑" panose="020B0503020204020204" pitchFamily="34" charset="-122"/>
              <a:ea typeface="微软雅黑" panose="020B0503020204020204" pitchFamily="34" charset="-122"/>
            </a:endParaRPr>
          </a:p>
        </p:txBody>
      </p:sp>
      <p:grpSp>
        <p:nvGrpSpPr>
          <p:cNvPr id="34" name="组合 33">
            <a:extLst>
              <a:ext uri="{FF2B5EF4-FFF2-40B4-BE49-F238E27FC236}">
                <a16:creationId xmlns:a16="http://schemas.microsoft.com/office/drawing/2014/main" id="{CB82BE6D-1607-4D6A-B10D-00098D22740F}"/>
              </a:ext>
            </a:extLst>
          </p:cNvPr>
          <p:cNvGrpSpPr/>
          <p:nvPr/>
        </p:nvGrpSpPr>
        <p:grpSpPr>
          <a:xfrm>
            <a:off x="695325" y="2704325"/>
            <a:ext cx="9725371" cy="2530308"/>
            <a:chOff x="857841" y="4353242"/>
            <a:chExt cx="9725371" cy="2530308"/>
          </a:xfrm>
        </p:grpSpPr>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6CCE5034-6EA5-4FFC-B46C-7015423A44F2}"/>
                    </a:ext>
                  </a:extLst>
                </p:cNvPr>
                <p:cNvSpPr txBox="1"/>
                <p:nvPr/>
              </p:nvSpPr>
              <p:spPr>
                <a:xfrm>
                  <a:off x="987646" y="4353242"/>
                  <a:ext cx="9595566" cy="2530308"/>
                </a:xfrm>
                <a:prstGeom prst="rect">
                  <a:avLst/>
                </a:prstGeom>
                <a:noFill/>
              </p:spPr>
              <p:txBody>
                <a:bodyPr wrap="square" rtlCol="0">
                  <a:spAutoFit/>
                </a:bodyPr>
                <a:lstStyle/>
                <a:p>
                  <a:pPr lvl="1">
                    <a:lnSpc>
                      <a:spcPct val="150000"/>
                    </a:lnSpc>
                  </a:pPr>
                  <a:r>
                    <a:rPr lang="zh-CN" altLang="en-US" sz="1600" dirty="0">
                      <a:latin typeface="微软雅黑" panose="020B0503020204020204" pitchFamily="34" charset="-122"/>
                      <a:ea typeface="微软雅黑" panose="020B0503020204020204" pitchFamily="34" charset="-122"/>
                    </a:rPr>
                    <a:t>模块度（</a:t>
                  </a:r>
                  <a:r>
                    <a:rPr lang="en-US" altLang="zh-CN" sz="1600" dirty="0">
                      <a:latin typeface="微软雅黑" panose="020B0503020204020204" pitchFamily="34" charset="-122"/>
                      <a:ea typeface="微软雅黑" panose="020B0503020204020204" pitchFamily="34" charset="-122"/>
                    </a:rPr>
                    <a:t>modularity</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𝑄</m:t>
                        </m:r>
                        <m:r>
                          <a:rPr lang="en-US" altLang="zh-CN" sz="1600" b="0" i="1" smtClean="0">
                            <a:latin typeface="Cambria Math" panose="02040503050406030204" pitchFamily="18" charset="0"/>
                            <a:ea typeface="微软雅黑" panose="020B0503020204020204" pitchFamily="34" charset="-122"/>
                          </a:rPr>
                          <m:t>=</m:t>
                        </m:r>
                        <m:f>
                          <m:fPr>
                            <m:ctrlPr>
                              <a:rPr lang="en-US" altLang="zh-CN" sz="1600" b="0" i="1" smtClean="0">
                                <a:latin typeface="Cambria Math" panose="02040503050406030204" pitchFamily="18" charset="0"/>
                                <a:ea typeface="微软雅黑" panose="020B0503020204020204" pitchFamily="34" charset="-122"/>
                              </a:rPr>
                            </m:ctrlPr>
                          </m:fPr>
                          <m:num>
                            <m:r>
                              <a:rPr lang="en-US" altLang="zh-CN" sz="1600" b="0" i="1" smtClean="0">
                                <a:latin typeface="Cambria Math" panose="02040503050406030204" pitchFamily="18" charset="0"/>
                                <a:ea typeface="微软雅黑" panose="020B0503020204020204" pitchFamily="34" charset="-122"/>
                              </a:rPr>
                              <m:t>1</m:t>
                            </m:r>
                          </m:num>
                          <m:den>
                            <m:r>
                              <a:rPr lang="en-US" altLang="zh-CN" sz="1600" b="0" i="1" smtClean="0">
                                <a:latin typeface="Cambria Math" panose="02040503050406030204" pitchFamily="18" charset="0"/>
                                <a:ea typeface="微软雅黑" panose="020B0503020204020204" pitchFamily="34" charset="-122"/>
                              </a:rPr>
                              <m:t>𝑀</m:t>
                            </m:r>
                          </m:den>
                        </m:f>
                        <m:nary>
                          <m:naryPr>
                            <m:chr m:val="∑"/>
                            <m:supHide m:val="on"/>
                            <m:ctrlPr>
                              <a:rPr lang="en-US" altLang="zh-CN" sz="1600" b="0" i="1" smtClean="0">
                                <a:latin typeface="Cambria Math" panose="02040503050406030204" pitchFamily="18" charset="0"/>
                                <a:ea typeface="微软雅黑" panose="020B0503020204020204" pitchFamily="34" charset="-122"/>
                              </a:rPr>
                            </m:ctrlPr>
                          </m:naryPr>
                          <m:sub>
                            <m:r>
                              <m:rPr>
                                <m:brk m:alnAt="7"/>
                              </m:rP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sub>
                          <m:sup/>
                          <m:e>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e>
                              <m:sub>
                                <m:r>
                                  <a:rPr lang="en-US" altLang="zh-CN" sz="1600" b="0" i="1" smtClean="0">
                                    <a:latin typeface="Cambria Math" panose="02040503050406030204" pitchFamily="18" charset="0"/>
                                    <a:ea typeface="微软雅黑" panose="020B0503020204020204" pitchFamily="34" charset="-122"/>
                                  </a:rPr>
                                  <m:t>𝑖𝑗</m:t>
                                </m:r>
                              </m:sub>
                            </m:sSub>
                            <m:r>
                              <a:rPr lang="en-US" altLang="zh-CN" sz="1600" b="0" i="1" smtClean="0">
                                <a:latin typeface="Cambria Math" panose="02040503050406030204" pitchFamily="18" charset="0"/>
                                <a:ea typeface="微软雅黑" panose="020B0503020204020204" pitchFamily="34" charset="-122"/>
                              </a:rPr>
                              <m:t>−</m:t>
                            </m:r>
                            <m:f>
                              <m:fPr>
                                <m:ctrlPr>
                                  <a:rPr lang="en-US" altLang="zh-CN" sz="1600" b="0" i="1" smtClean="0">
                                    <a:latin typeface="Cambria Math" panose="02040503050406030204" pitchFamily="18" charset="0"/>
                                    <a:ea typeface="微软雅黑" panose="020B0503020204020204" pitchFamily="34" charset="-122"/>
                                  </a:rPr>
                                </m:ctrlPr>
                              </m:fPr>
                              <m:num>
                                <m:r>
                                  <a:rPr lang="en-US" altLang="zh-CN" sz="1600" b="0" i="1" smtClean="0">
                                    <a:latin typeface="Cambria Math" panose="02040503050406030204" pitchFamily="18" charset="0"/>
                                    <a:ea typeface="微软雅黑" panose="020B0503020204020204" pitchFamily="34" charset="-122"/>
                                  </a:rPr>
                                  <m:t>𝑑</m:t>
                                </m:r>
                                <m:d>
                                  <m:dPr>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𝑑</m:t>
                                </m:r>
                                <m:d>
                                  <m:dPr>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num>
                              <m:den>
                                <m:r>
                                  <a:rPr lang="en-US" altLang="zh-CN" sz="1600" b="0" i="1" smtClean="0">
                                    <a:latin typeface="Cambria Math" panose="02040503050406030204" pitchFamily="18" charset="0"/>
                                    <a:ea typeface="微软雅黑" panose="020B0503020204020204" pitchFamily="34" charset="-122"/>
                                  </a:rPr>
                                  <m:t>𝑀</m:t>
                                </m:r>
                              </m:den>
                            </m:f>
                          </m:e>
                        </m:nary>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zh-CN" altLang="en-US" sz="1600" b="0" i="1" smtClean="0">
                                <a:latin typeface="Cambria Math" panose="02040503050406030204" pitchFamily="18" charset="0"/>
                                <a:ea typeface="微软雅黑" panose="020B0503020204020204" pitchFamily="34" charset="-122"/>
                              </a:rPr>
                              <m:t>𝛿</m:t>
                            </m:r>
                          </m:e>
                          <m:sub>
                            <m:r>
                              <a:rPr lang="en-US" altLang="zh-CN" sz="1600" b="0" i="1" smtClean="0">
                                <a:latin typeface="Cambria Math" panose="02040503050406030204" pitchFamily="18" charset="0"/>
                                <a:ea typeface="微软雅黑" panose="020B0503020204020204" pitchFamily="34" charset="-122"/>
                              </a:rPr>
                              <m:t>𝑖𝑗</m:t>
                            </m:r>
                          </m:sub>
                        </m:sSub>
                      </m:oMath>
                    </m:oMathPara>
                  </a14:m>
                  <a:endParaRPr lang="en-US" altLang="zh-CN" sz="1600" dirty="0">
                    <a:latin typeface="微软雅黑" panose="020B0503020204020204" pitchFamily="34" charset="-122"/>
                    <a:ea typeface="微软雅黑" panose="020B0503020204020204" pitchFamily="34" charset="-122"/>
                  </a:endParaRPr>
                </a:p>
                <a:p>
                  <a:pPr lvl="1">
                    <a:lnSpc>
                      <a:spcPct val="150000"/>
                    </a:lnSpc>
                  </a:pPr>
                  <a:r>
                    <a:rPr lang="zh-CN" altLang="en-US" sz="1600" dirty="0">
                      <a:latin typeface="微软雅黑" panose="020B0503020204020204" pitchFamily="34" charset="-122"/>
                      <a:ea typeface="微软雅黑" panose="020B0503020204020204" pitchFamily="34" charset="-122"/>
                    </a:rPr>
                    <a:t>其中，在不带权无向图中，</a:t>
                  </a:r>
                  <a:r>
                    <a:rPr lang="en-US" altLang="zh-CN" sz="1600" b="0" dirty="0">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𝐴</m:t>
                          </m:r>
                        </m:e>
                        <m:sub>
                          <m:r>
                            <a:rPr lang="en-US" altLang="zh-CN" sz="1600" b="0" i="1" smtClean="0">
                              <a:latin typeface="Cambria Math" panose="02040503050406030204" pitchFamily="18" charset="0"/>
                              <a:ea typeface="微软雅黑" panose="020B0503020204020204" pitchFamily="34" charset="-122"/>
                            </a:rPr>
                            <m:t>𝑖𝑗</m:t>
                          </m:r>
                        </m:sub>
                      </m:sSub>
                    </m:oMath>
                  </a14:m>
                  <a:r>
                    <a:rPr lang="zh-CN" altLang="en-US" sz="1600" dirty="0">
                      <a:latin typeface="微软雅黑" panose="020B0503020204020204" pitchFamily="34" charset="-122"/>
                      <a:ea typeface="微软雅黑" panose="020B0503020204020204" pitchFamily="34" charset="-122"/>
                    </a:rPr>
                    <a:t>表示节点</a:t>
                  </a:r>
                  <a14:m>
                    <m:oMath xmlns:m="http://schemas.openxmlformats.org/officeDocument/2006/math">
                      <m:r>
                        <m:rPr>
                          <m:brk m:alnAt="7"/>
                        </m:rP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和</a:t>
                  </a:r>
                  <a14:m>
                    <m:oMath xmlns:m="http://schemas.openxmlformats.org/officeDocument/2006/math">
                      <m:r>
                        <m:rPr>
                          <m:brk m:alnAt="7"/>
                        </m:rP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之间的边数；</a:t>
                  </a:r>
                  <a:r>
                    <a:rPr lang="en-US" altLang="zh-CN" sz="1600" dirty="0">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𝑑</m:t>
                      </m:r>
                    </m:oMath>
                  </a14:m>
                  <a:r>
                    <a:rPr lang="zh-CN" altLang="en-US" sz="1600" dirty="0">
                      <a:latin typeface="微软雅黑" panose="020B0503020204020204" pitchFamily="34" charset="-122"/>
                      <a:ea typeface="微软雅黑" panose="020B0503020204020204" pitchFamily="34" charset="-122"/>
                    </a:rPr>
                    <a:t>表示节点的度；</a:t>
                  </a:r>
                  <a:r>
                    <a:rPr lang="en-US" altLang="zh-CN" sz="1600" dirty="0">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𝑀</m:t>
                      </m:r>
                    </m:oMath>
                  </a14:m>
                  <a:r>
                    <a:rPr lang="zh-CN" altLang="en-US" sz="1600" dirty="0">
                      <a:latin typeface="微软雅黑" panose="020B0503020204020204" pitchFamily="34" charset="-122"/>
                      <a:ea typeface="微软雅黑" panose="020B0503020204020204" pitchFamily="34" charset="-122"/>
                    </a:rPr>
                    <a:t>表示网络中边的数目；若</a:t>
                  </a:r>
                  <a14:m>
                    <m:oMath xmlns:m="http://schemas.openxmlformats.org/officeDocument/2006/math">
                      <m:r>
                        <m:rPr>
                          <m:brk m:alnAt="7"/>
                        </m:rP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和</a:t>
                  </a:r>
                  <a14:m>
                    <m:oMath xmlns:m="http://schemas.openxmlformats.org/officeDocument/2006/math">
                      <m:r>
                        <m:rPr>
                          <m:brk m:alnAt="7"/>
                        </m:rP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在同一个社区，</a:t>
                  </a:r>
                  <a:r>
                    <a:rPr lang="en-US" altLang="zh-CN" sz="1600" dirty="0">
                      <a:ea typeface="微软雅黑" panose="020B0503020204020204" pitchFamily="34" charset="-122"/>
                    </a:rPr>
                    <a:t> </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zh-CN" altLang="en-US" sz="1600" i="1">
                              <a:latin typeface="Cambria Math" panose="02040503050406030204" pitchFamily="18" charset="0"/>
                              <a:ea typeface="微软雅黑" panose="020B0503020204020204" pitchFamily="34" charset="-122"/>
                            </a:rPr>
                            <m:t>𝛿</m:t>
                          </m:r>
                        </m:e>
                        <m:sub>
                          <m:r>
                            <a:rPr lang="en-US" altLang="zh-CN" sz="1600" i="1">
                              <a:latin typeface="Cambria Math" panose="02040503050406030204" pitchFamily="18" charset="0"/>
                              <a:ea typeface="微软雅黑" panose="020B0503020204020204" pitchFamily="34" charset="-122"/>
                            </a:rPr>
                            <m:t>𝑖𝑗</m:t>
                          </m:r>
                        </m:sub>
                      </m:sSub>
                      <m:r>
                        <a:rPr lang="en-US" altLang="zh-CN" sz="1600" b="0" i="1" smtClean="0">
                          <a:latin typeface="Cambria Math" panose="02040503050406030204" pitchFamily="18" charset="0"/>
                          <a:ea typeface="微软雅黑" panose="020B0503020204020204" pitchFamily="34" charset="-122"/>
                        </a:rPr>
                        <m:t>=1</m:t>
                      </m:r>
                      <m:r>
                        <a:rPr lang="zh-CN" altLang="en-US" sz="1600" i="1">
                          <a:latin typeface="Cambria Math" panose="02040503050406030204" pitchFamily="18" charset="0"/>
                          <a:ea typeface="微软雅黑" panose="020B0503020204020204" pitchFamily="34" charset="-122"/>
                        </a:rPr>
                        <m:t>，</m:t>
                      </m:r>
                    </m:oMath>
                  </a14:m>
                  <a:r>
                    <a:rPr lang="zh-CN" altLang="en-US" sz="1600" dirty="0">
                      <a:latin typeface="微软雅黑" panose="020B0503020204020204" pitchFamily="34" charset="-122"/>
                      <a:ea typeface="微软雅黑" panose="020B0503020204020204" pitchFamily="34" charset="-122"/>
                    </a:rPr>
                    <a:t>否则</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zh-CN" altLang="en-US" sz="1600" i="1">
                              <a:latin typeface="Cambria Math" panose="02040503050406030204" pitchFamily="18" charset="0"/>
                              <a:ea typeface="微软雅黑" panose="020B0503020204020204" pitchFamily="34" charset="-122"/>
                            </a:rPr>
                            <m:t>𝛿</m:t>
                          </m:r>
                        </m:e>
                        <m:sub>
                          <m:r>
                            <a:rPr lang="en-US" altLang="zh-CN" sz="1600" i="1">
                              <a:latin typeface="Cambria Math" panose="02040503050406030204" pitchFamily="18" charset="0"/>
                              <a:ea typeface="微软雅黑" panose="020B0503020204020204" pitchFamily="34" charset="-122"/>
                            </a:rPr>
                            <m:t>𝑖𝑗</m:t>
                          </m:r>
                        </m:sub>
                      </m:sSub>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0</m:t>
                      </m:r>
                      <m:r>
                        <a:rPr lang="en-US" altLang="zh-CN" sz="1600" i="1">
                          <a:latin typeface="Cambria Math" panose="02040503050406030204" pitchFamily="18" charset="0"/>
                          <a:ea typeface="微软雅黑" panose="020B0503020204020204" pitchFamily="34" charset="-122"/>
                        </a:rPr>
                        <m:t>.</m:t>
                      </m:r>
                    </m:oMath>
                  </a14:m>
                  <a:endParaRPr lang="zh-CN" altLang="en-US" sz="1600" dirty="0">
                    <a:latin typeface="微软雅黑" panose="020B0503020204020204" pitchFamily="34" charset="-122"/>
                    <a:ea typeface="微软雅黑" panose="020B0503020204020204" pitchFamily="34" charset="-122"/>
                  </a:endParaRPr>
                </a:p>
                <a:p>
                  <a:pPr lvl="1">
                    <a:lnSpc>
                      <a:spcPct val="150000"/>
                    </a:lnSpc>
                  </a:pPr>
                  <a:endParaRPr lang="en-US" altLang="zh-CN" sz="1600" dirty="0">
                    <a:latin typeface="微软雅黑" panose="020B0503020204020204" pitchFamily="34" charset="-122"/>
                    <a:ea typeface="微软雅黑" panose="020B0503020204020204" pitchFamily="34" charset="-122"/>
                  </a:endParaRPr>
                </a:p>
              </p:txBody>
            </p:sp>
          </mc:Choice>
          <mc:Fallback xmlns="">
            <p:sp>
              <p:nvSpPr>
                <p:cNvPr id="35" name="文本框 34">
                  <a:extLst>
                    <a:ext uri="{FF2B5EF4-FFF2-40B4-BE49-F238E27FC236}">
                      <a16:creationId xmlns:a16="http://schemas.microsoft.com/office/drawing/2014/main" id="{6CCE5034-6EA5-4FFC-B46C-7015423A44F2}"/>
                    </a:ext>
                  </a:extLst>
                </p:cNvPr>
                <p:cNvSpPr txBox="1">
                  <a:spLocks noRot="1" noChangeAspect="1" noMove="1" noResize="1" noEditPoints="1" noAdjustHandles="1" noChangeArrowheads="1" noChangeShapeType="1" noTextEdit="1"/>
                </p:cNvSpPr>
                <p:nvPr/>
              </p:nvSpPr>
              <p:spPr>
                <a:xfrm>
                  <a:off x="987646" y="4353242"/>
                  <a:ext cx="9595566" cy="2530308"/>
                </a:xfrm>
                <a:prstGeom prst="rect">
                  <a:avLst/>
                </a:prstGeom>
                <a:blipFill>
                  <a:blip r:embed="rId4"/>
                  <a:stretch>
                    <a:fillRect r="-2541"/>
                  </a:stretch>
                </a:blipFill>
              </p:spPr>
              <p:txBody>
                <a:bodyPr/>
                <a:lstStyle/>
                <a:p>
                  <a:r>
                    <a:rPr lang="zh-CN" altLang="en-US">
                      <a:noFill/>
                    </a:rPr>
                    <a:t> </a:t>
                  </a:r>
                </a:p>
              </p:txBody>
            </p:sp>
          </mc:Fallback>
        </mc:AlternateContent>
        <p:grpSp>
          <p:nvGrpSpPr>
            <p:cNvPr id="36" name="组合 35">
              <a:extLst>
                <a:ext uri="{FF2B5EF4-FFF2-40B4-BE49-F238E27FC236}">
                  <a16:creationId xmlns:a16="http://schemas.microsoft.com/office/drawing/2014/main" id="{A22A6CE3-3D0C-4D52-8B7E-EEA98BE886D3}"/>
                </a:ext>
              </a:extLst>
            </p:cNvPr>
            <p:cNvGrpSpPr/>
            <p:nvPr/>
          </p:nvGrpSpPr>
          <p:grpSpPr>
            <a:xfrm>
              <a:off x="857841" y="4386372"/>
              <a:ext cx="689115" cy="525066"/>
              <a:chOff x="7224521" y="2332384"/>
              <a:chExt cx="689115" cy="525066"/>
            </a:xfrm>
          </p:grpSpPr>
          <p:sp>
            <p:nvSpPr>
              <p:cNvPr id="37" name="菱形 36">
                <a:extLst>
                  <a:ext uri="{FF2B5EF4-FFF2-40B4-BE49-F238E27FC236}">
                    <a16:creationId xmlns:a16="http://schemas.microsoft.com/office/drawing/2014/main" id="{9A12684D-3B17-4FCB-A009-6CEF60291196}"/>
                  </a:ext>
                </a:extLst>
              </p:cNvPr>
              <p:cNvSpPr/>
              <p:nvPr/>
            </p:nvSpPr>
            <p:spPr>
              <a:xfrm>
                <a:off x="7224521" y="2332384"/>
                <a:ext cx="528363" cy="525066"/>
              </a:xfrm>
              <a:prstGeom prst="diamond">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7A4E59E6-2152-4269-83E7-44B364651C31}"/>
                  </a:ext>
                </a:extLst>
              </p:cNvPr>
              <p:cNvSpPr txBox="1"/>
              <p:nvPr/>
            </p:nvSpPr>
            <p:spPr>
              <a:xfrm>
                <a:off x="7237774" y="2466249"/>
                <a:ext cx="675862" cy="230832"/>
              </a:xfrm>
              <a:prstGeom prst="rect">
                <a:avLst/>
              </a:prstGeom>
              <a:noFill/>
            </p:spPr>
            <p:txBody>
              <a:bodyPr wrap="square" rtlCol="0">
                <a:spAutoFit/>
              </a:bodyPr>
              <a:lstStyle/>
              <a:p>
                <a:r>
                  <a:rPr lang="en-US" altLang="zh-CN" sz="900" dirty="0">
                    <a:solidFill>
                      <a:schemeClr val="bg1"/>
                    </a:solidFill>
                  </a:rPr>
                  <a:t>Define</a:t>
                </a:r>
                <a:endParaRPr lang="zh-CN" altLang="en-US" sz="900" dirty="0">
                  <a:solidFill>
                    <a:schemeClr val="bg1"/>
                  </a:solidFill>
                </a:endParaRPr>
              </a:p>
            </p:txBody>
          </p:sp>
        </p:grpSp>
      </p:grpSp>
      <p:sp>
        <p:nvSpPr>
          <p:cNvPr id="40" name="文本框 39">
            <a:extLst>
              <a:ext uri="{FF2B5EF4-FFF2-40B4-BE49-F238E27FC236}">
                <a16:creationId xmlns:a16="http://schemas.microsoft.com/office/drawing/2014/main" id="{9F9F76D6-DB47-44F0-84C7-EEFE0D5D88CE}"/>
              </a:ext>
            </a:extLst>
          </p:cNvPr>
          <p:cNvSpPr txBox="1"/>
          <p:nvPr/>
        </p:nvSpPr>
        <p:spPr>
          <a:xfrm>
            <a:off x="242154" y="5227171"/>
            <a:ext cx="11041795" cy="422873"/>
          </a:xfrm>
          <a:prstGeom prst="rect">
            <a:avLst/>
          </a:prstGeom>
          <a:noFill/>
        </p:spPr>
        <p:txBody>
          <a:bodyPr wrap="square" rtlCol="0">
            <a:spAutoFit/>
          </a:bodyPr>
          <a:lstStyle/>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模块度可以用来定量衡量所划分的网络社区结构的强度，因此可以通过最大化模块度</a:t>
            </a:r>
            <a:r>
              <a:rPr lang="en-US" altLang="zh-CN" sz="1600" dirty="0">
                <a:latin typeface="微软雅黑" panose="020B0503020204020204" pitchFamily="34" charset="-122"/>
                <a:ea typeface="微软雅黑" panose="020B0503020204020204" pitchFamily="34" charset="-122"/>
              </a:rPr>
              <a:t>Q</a:t>
            </a:r>
            <a:r>
              <a:rPr lang="zh-CN" altLang="en-US" sz="1600" dirty="0">
                <a:latin typeface="微软雅黑" panose="020B0503020204020204" pitchFamily="34" charset="-122"/>
                <a:ea typeface="微软雅黑" panose="020B0503020204020204" pitchFamily="34" charset="-122"/>
              </a:rPr>
              <a:t>来获得最优的网络社区划分。</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8089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基金网络社群分析</a:t>
            </a: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3"/>
          <a:stretch>
            <a:fillRect/>
          </a:stretch>
        </p:blipFill>
        <p:spPr>
          <a:xfrm>
            <a:off x="10196052" y="-2071"/>
            <a:ext cx="1995948" cy="598112"/>
          </a:xfrm>
          <a:prstGeom prst="rect">
            <a:avLst/>
          </a:prstGeom>
        </p:spPr>
      </p:pic>
      <p:sp>
        <p:nvSpPr>
          <p:cNvPr id="16" name="矩形: 圆角 15">
            <a:extLst>
              <a:ext uri="{FF2B5EF4-FFF2-40B4-BE49-F238E27FC236}">
                <a16:creationId xmlns:a16="http://schemas.microsoft.com/office/drawing/2014/main" id="{47766625-C170-4CC4-8FF1-F8E6ED2EA604}"/>
              </a:ext>
            </a:extLst>
          </p:cNvPr>
          <p:cNvSpPr/>
          <p:nvPr/>
        </p:nvSpPr>
        <p:spPr>
          <a:xfrm>
            <a:off x="803481" y="945190"/>
            <a:ext cx="5292519" cy="3072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latin typeface="微软雅黑" panose="020B0503020204020204" pitchFamily="34" charset="-122"/>
                <a:ea typeface="微软雅黑" panose="020B0503020204020204" pitchFamily="34" charset="-122"/>
              </a:rPr>
              <a:t>社群发现算法</a:t>
            </a:r>
          </a:p>
        </p:txBody>
      </p:sp>
      <p:sp>
        <p:nvSpPr>
          <p:cNvPr id="8" name="灯片编号占位符 7">
            <a:extLst>
              <a:ext uri="{FF2B5EF4-FFF2-40B4-BE49-F238E27FC236}">
                <a16:creationId xmlns:a16="http://schemas.microsoft.com/office/drawing/2014/main" id="{3521EA67-AD32-4342-B903-D171D3043D53}"/>
              </a:ext>
            </a:extLst>
          </p:cNvPr>
          <p:cNvSpPr>
            <a:spLocks noGrp="1"/>
          </p:cNvSpPr>
          <p:nvPr>
            <p:ph type="sldNum" sz="quarter" idx="12"/>
          </p:nvPr>
        </p:nvSpPr>
        <p:spPr/>
        <p:txBody>
          <a:bodyPr/>
          <a:lstStyle/>
          <a:p>
            <a:fld id="{94ACAC3A-89D2-41A8-AABE-12105CD8611B}" type="slidenum">
              <a:rPr lang="zh-CN" altLang="en-US" smtClean="0"/>
              <a:t>23</a:t>
            </a:fld>
            <a:endParaRPr lang="zh-CN" altLang="en-US"/>
          </a:p>
        </p:txBody>
      </p:sp>
      <p:sp>
        <p:nvSpPr>
          <p:cNvPr id="14" name="文本框 13">
            <a:extLst>
              <a:ext uri="{FF2B5EF4-FFF2-40B4-BE49-F238E27FC236}">
                <a16:creationId xmlns:a16="http://schemas.microsoft.com/office/drawing/2014/main" id="{7F251C9F-D175-4D92-8BD6-B31B723D02BE}"/>
              </a:ext>
            </a:extLst>
          </p:cNvPr>
          <p:cNvSpPr txBox="1"/>
          <p:nvPr/>
        </p:nvSpPr>
        <p:spPr>
          <a:xfrm>
            <a:off x="242154" y="1451880"/>
            <a:ext cx="11714896" cy="787523"/>
          </a:xfrm>
          <a:prstGeom prst="rect">
            <a:avLst/>
          </a:prstGeom>
          <a:noFill/>
        </p:spPr>
        <p:txBody>
          <a:bodyPr wrap="square" rtlCol="0">
            <a:spAutoFit/>
          </a:bodyPr>
          <a:lstStyle/>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以</a:t>
            </a:r>
            <a:r>
              <a:rPr lang="en-US" altLang="zh-CN" sz="1600" dirty="0">
                <a:latin typeface="微软雅黑" panose="020B0503020204020204" pitchFamily="34" charset="-122"/>
                <a:ea typeface="微软雅黑" panose="020B0503020204020204" pitchFamily="34" charset="-122"/>
              </a:rPr>
              <a:t>2020</a:t>
            </a:r>
            <a:r>
              <a:rPr lang="zh-CN" altLang="en-US" sz="1600" dirty="0">
                <a:latin typeface="微软雅黑" panose="020B0503020204020204" pitchFamily="34" charset="-122"/>
                <a:ea typeface="微软雅黑" panose="020B0503020204020204" pitchFamily="34" charset="-122"/>
              </a:rPr>
              <a:t>年三季度为例，采用模块度最大化社群发现算法 </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Clauset</a:t>
            </a:r>
            <a:r>
              <a:rPr lang="en-US" altLang="zh-CN" sz="1600" dirty="0">
                <a:latin typeface="微软雅黑" panose="020B0503020204020204" pitchFamily="34" charset="-122"/>
                <a:ea typeface="微软雅黑" panose="020B0503020204020204" pitchFamily="34" charset="-122"/>
              </a:rPr>
              <a:t>-Newman-Moore greedy modularity maximization)</a:t>
            </a:r>
            <a:r>
              <a:rPr lang="zh-CN" altLang="en-US" sz="1600" dirty="0">
                <a:latin typeface="微软雅黑" panose="020B0503020204020204" pitchFamily="34" charset="-122"/>
                <a:ea typeface="微软雅黑" panose="020B0503020204020204" pitchFamily="34" charset="-122"/>
              </a:rPr>
              <a:t>*，我将基金网络分成了</a:t>
            </a:r>
            <a:r>
              <a:rPr lang="en-US" altLang="zh-CN" sz="1600" dirty="0">
                <a:latin typeface="微软雅黑" panose="020B0503020204020204" pitchFamily="34" charset="-122"/>
                <a:ea typeface="微软雅黑" panose="020B0503020204020204" pitchFamily="34" charset="-122"/>
              </a:rPr>
              <a:t>68</a:t>
            </a:r>
            <a:r>
              <a:rPr lang="zh-CN" altLang="en-US" sz="1600" dirty="0">
                <a:latin typeface="微软雅黑" panose="020B0503020204020204" pitchFamily="34" charset="-122"/>
                <a:ea typeface="微软雅黑" panose="020B0503020204020204" pitchFamily="34" charset="-122"/>
              </a:rPr>
              <a:t>个社群，除了个别算法无法划分的情形保证每个社群的网络密度大于</a:t>
            </a:r>
            <a:r>
              <a:rPr lang="en-US" altLang="zh-CN" sz="1600" dirty="0">
                <a:latin typeface="微软雅黑" panose="020B0503020204020204" pitchFamily="34" charset="-122"/>
                <a:ea typeface="微软雅黑" panose="020B0503020204020204" pitchFamily="34" charset="-122"/>
              </a:rPr>
              <a:t>0.6.</a:t>
            </a:r>
          </a:p>
        </p:txBody>
      </p:sp>
      <p:sp>
        <p:nvSpPr>
          <p:cNvPr id="15" name="文本框 14">
            <a:extLst>
              <a:ext uri="{FF2B5EF4-FFF2-40B4-BE49-F238E27FC236}">
                <a16:creationId xmlns:a16="http://schemas.microsoft.com/office/drawing/2014/main" id="{528C8777-747A-40F3-B867-34F1DE863A6F}"/>
              </a:ext>
            </a:extLst>
          </p:cNvPr>
          <p:cNvSpPr txBox="1"/>
          <p:nvPr/>
        </p:nvSpPr>
        <p:spPr>
          <a:xfrm>
            <a:off x="242154" y="5912810"/>
            <a:ext cx="7028415" cy="316369"/>
          </a:xfrm>
          <a:prstGeom prst="rect">
            <a:avLst/>
          </a:prstGeom>
          <a:noFill/>
        </p:spPr>
        <p:txBody>
          <a:bodyPr wrap="square" rtlCol="0">
            <a:spAutoFit/>
          </a:bodyPr>
          <a:lstStyle/>
          <a:p>
            <a:pPr lvl="1">
              <a:lnSpc>
                <a:spcPct val="150000"/>
              </a:lnSpc>
            </a:pP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原文：</a:t>
            </a:r>
            <a:r>
              <a:rPr lang="en-US" altLang="zh-CN" sz="1100" dirty="0">
                <a:latin typeface="微软雅黑" panose="020B0503020204020204" pitchFamily="34" charset="-122"/>
                <a:ea typeface="微软雅黑" panose="020B0503020204020204" pitchFamily="34" charset="-122"/>
              </a:rPr>
              <a:t>Fast unfolding of communities in large networks</a:t>
            </a:r>
          </a:p>
        </p:txBody>
      </p:sp>
      <p:pic>
        <p:nvPicPr>
          <p:cNvPr id="6" name="图片 5">
            <a:extLst>
              <a:ext uri="{FF2B5EF4-FFF2-40B4-BE49-F238E27FC236}">
                <a16:creationId xmlns:a16="http://schemas.microsoft.com/office/drawing/2014/main" id="{A4FD4D78-A7BB-48E1-9E59-3D8EAFD1B16A}"/>
              </a:ext>
            </a:extLst>
          </p:cNvPr>
          <p:cNvPicPr>
            <a:picLocks noChangeAspect="1"/>
          </p:cNvPicPr>
          <p:nvPr/>
        </p:nvPicPr>
        <p:blipFill>
          <a:blip r:embed="rId4"/>
          <a:stretch>
            <a:fillRect/>
          </a:stretch>
        </p:blipFill>
        <p:spPr>
          <a:xfrm>
            <a:off x="695325" y="2352069"/>
            <a:ext cx="6391322" cy="3448075"/>
          </a:xfrm>
          <a:prstGeom prst="rect">
            <a:avLst/>
          </a:prstGeom>
        </p:spPr>
      </p:pic>
    </p:spTree>
    <p:extLst>
      <p:ext uri="{BB962C8B-B14F-4D97-AF65-F5344CB8AC3E}">
        <p14:creationId xmlns:p14="http://schemas.microsoft.com/office/powerpoint/2010/main" val="1755180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基金网络社群分析</a:t>
            </a: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3"/>
          <a:stretch>
            <a:fillRect/>
          </a:stretch>
        </p:blipFill>
        <p:spPr>
          <a:xfrm>
            <a:off x="10196052" y="-2071"/>
            <a:ext cx="1995948" cy="598112"/>
          </a:xfrm>
          <a:prstGeom prst="rect">
            <a:avLst/>
          </a:prstGeom>
        </p:spPr>
      </p:pic>
      <p:sp>
        <p:nvSpPr>
          <p:cNvPr id="16" name="矩形: 圆角 15">
            <a:extLst>
              <a:ext uri="{FF2B5EF4-FFF2-40B4-BE49-F238E27FC236}">
                <a16:creationId xmlns:a16="http://schemas.microsoft.com/office/drawing/2014/main" id="{47766625-C170-4CC4-8FF1-F8E6ED2EA604}"/>
              </a:ext>
            </a:extLst>
          </p:cNvPr>
          <p:cNvSpPr/>
          <p:nvPr/>
        </p:nvSpPr>
        <p:spPr>
          <a:xfrm>
            <a:off x="803481" y="945190"/>
            <a:ext cx="5292519" cy="3072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latin typeface="微软雅黑" panose="020B0503020204020204" pitchFamily="34" charset="-122"/>
                <a:ea typeface="微软雅黑" panose="020B0503020204020204" pitchFamily="34" charset="-122"/>
              </a:rPr>
              <a:t>连续</a:t>
            </a:r>
            <a:r>
              <a:rPr lang="en-US" altLang="zh-CN" sz="1600" b="1" dirty="0">
                <a:solidFill>
                  <a:schemeClr val="tx1"/>
                </a:solidFill>
                <a:latin typeface="微软雅黑" panose="020B0503020204020204" pitchFamily="34" charset="-122"/>
                <a:ea typeface="微软雅黑" panose="020B0503020204020204" pitchFamily="34" charset="-122"/>
              </a:rPr>
              <a:t>2</a:t>
            </a:r>
            <a:r>
              <a:rPr lang="zh-CN" altLang="en-US" sz="1600" b="1" dirty="0">
                <a:solidFill>
                  <a:schemeClr val="tx1"/>
                </a:solidFill>
                <a:latin typeface="微软雅黑" panose="020B0503020204020204" pitchFamily="34" charset="-122"/>
                <a:ea typeface="微软雅黑" panose="020B0503020204020204" pitchFamily="34" charset="-122"/>
              </a:rPr>
              <a:t>个季度处于同一社群？</a:t>
            </a:r>
          </a:p>
        </p:txBody>
      </p:sp>
      <p:sp>
        <p:nvSpPr>
          <p:cNvPr id="8" name="灯片编号占位符 7">
            <a:extLst>
              <a:ext uri="{FF2B5EF4-FFF2-40B4-BE49-F238E27FC236}">
                <a16:creationId xmlns:a16="http://schemas.microsoft.com/office/drawing/2014/main" id="{3521EA67-AD32-4342-B903-D171D3043D53}"/>
              </a:ext>
            </a:extLst>
          </p:cNvPr>
          <p:cNvSpPr>
            <a:spLocks noGrp="1"/>
          </p:cNvSpPr>
          <p:nvPr>
            <p:ph type="sldNum" sz="quarter" idx="12"/>
          </p:nvPr>
        </p:nvSpPr>
        <p:spPr/>
        <p:txBody>
          <a:bodyPr/>
          <a:lstStyle/>
          <a:p>
            <a:fld id="{94ACAC3A-89D2-41A8-AABE-12105CD8611B}" type="slidenum">
              <a:rPr lang="zh-CN" altLang="en-US" smtClean="0"/>
              <a:t>24</a:t>
            </a:fld>
            <a:endParaRPr lang="zh-CN" altLang="en-US"/>
          </a:p>
        </p:txBody>
      </p:sp>
      <p:sp>
        <p:nvSpPr>
          <p:cNvPr id="20" name="文本框 19">
            <a:extLst>
              <a:ext uri="{FF2B5EF4-FFF2-40B4-BE49-F238E27FC236}">
                <a16:creationId xmlns:a16="http://schemas.microsoft.com/office/drawing/2014/main" id="{00FB7321-A314-4EDC-855A-382C97FC94CA}"/>
              </a:ext>
            </a:extLst>
          </p:cNvPr>
          <p:cNvSpPr txBox="1"/>
          <p:nvPr/>
        </p:nvSpPr>
        <p:spPr>
          <a:xfrm>
            <a:off x="9000009" y="940791"/>
            <a:ext cx="3038799" cy="2316403"/>
          </a:xfrm>
          <a:prstGeom prst="rect">
            <a:avLst/>
          </a:prstGeom>
          <a:noFill/>
        </p:spPr>
        <p:txBody>
          <a:bodyPr wrap="square" rtlCol="0">
            <a:spAutoFit/>
          </a:bodyPr>
          <a:lstStyle/>
          <a:p>
            <a:pPr lvl="1">
              <a:lnSpc>
                <a:spcPct val="150000"/>
              </a:lnSpc>
            </a:pPr>
            <a:r>
              <a:rPr lang="zh-CN" altLang="en-US" sz="1400" b="1" dirty="0">
                <a:latin typeface="微软雅黑" panose="020B0503020204020204" pitchFamily="34" charset="-122"/>
                <a:ea typeface="微软雅黑" panose="020B0503020204020204" pitchFamily="34" charset="-122"/>
              </a:rPr>
              <a:t>社群成员的关系：</a:t>
            </a:r>
          </a:p>
          <a:p>
            <a:pPr marL="628650" lvl="1" indent="-1714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相同行业</a:t>
            </a:r>
            <a:endParaRPr lang="en-US" altLang="zh-CN" sz="1400" dirty="0">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相同主题</a:t>
            </a:r>
            <a:endParaRPr lang="en-US" altLang="zh-CN" sz="1400" dirty="0">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经理履历</a:t>
            </a:r>
            <a:endParaRPr lang="en-US" altLang="zh-CN" sz="1400" dirty="0">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相同公司</a:t>
            </a:r>
            <a:endParaRPr lang="en-US" altLang="zh-CN" sz="1400" dirty="0">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相同经理</a:t>
            </a:r>
            <a:endParaRPr lang="en-US" altLang="zh-CN" sz="1400" dirty="0">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未知人脉</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巧合</a:t>
            </a:r>
            <a:endParaRPr lang="en-US" altLang="zh-CN" sz="1400" dirty="0">
              <a:latin typeface="微软雅黑" panose="020B0503020204020204" pitchFamily="34" charset="-122"/>
              <a:ea typeface="微软雅黑" panose="020B0503020204020204" pitchFamily="34" charset="-122"/>
            </a:endParaRPr>
          </a:p>
        </p:txBody>
      </p:sp>
      <p:grpSp>
        <p:nvGrpSpPr>
          <p:cNvPr id="25" name="组合 24">
            <a:extLst>
              <a:ext uri="{FF2B5EF4-FFF2-40B4-BE49-F238E27FC236}">
                <a16:creationId xmlns:a16="http://schemas.microsoft.com/office/drawing/2014/main" id="{4D94D695-6E2F-409D-8367-845B30F506A5}"/>
              </a:ext>
            </a:extLst>
          </p:cNvPr>
          <p:cNvGrpSpPr/>
          <p:nvPr/>
        </p:nvGrpSpPr>
        <p:grpSpPr>
          <a:xfrm>
            <a:off x="483105" y="1510324"/>
            <a:ext cx="9098217" cy="4634212"/>
            <a:chOff x="802653" y="1512807"/>
            <a:chExt cx="8582088" cy="4350675"/>
          </a:xfrm>
        </p:grpSpPr>
        <p:pic>
          <p:nvPicPr>
            <p:cNvPr id="4" name="图片 3">
              <a:extLst>
                <a:ext uri="{FF2B5EF4-FFF2-40B4-BE49-F238E27FC236}">
                  <a16:creationId xmlns:a16="http://schemas.microsoft.com/office/drawing/2014/main" id="{D5DA7B57-6072-4055-A887-4AB58A9F67BF}"/>
                </a:ext>
              </a:extLst>
            </p:cNvPr>
            <p:cNvPicPr>
              <a:picLocks noChangeAspect="1"/>
            </p:cNvPicPr>
            <p:nvPr/>
          </p:nvPicPr>
          <p:blipFill>
            <a:blip r:embed="rId4"/>
            <a:stretch>
              <a:fillRect/>
            </a:stretch>
          </p:blipFill>
          <p:spPr>
            <a:xfrm>
              <a:off x="803481" y="1512807"/>
              <a:ext cx="7620056" cy="533404"/>
            </a:xfrm>
            <a:prstGeom prst="rect">
              <a:avLst/>
            </a:prstGeom>
          </p:spPr>
        </p:pic>
        <p:pic>
          <p:nvPicPr>
            <p:cNvPr id="9" name="图片 8">
              <a:extLst>
                <a:ext uri="{FF2B5EF4-FFF2-40B4-BE49-F238E27FC236}">
                  <a16:creationId xmlns:a16="http://schemas.microsoft.com/office/drawing/2014/main" id="{AF932328-6D1C-4509-95A6-3D43E9CF11AF}"/>
                </a:ext>
              </a:extLst>
            </p:cNvPr>
            <p:cNvPicPr>
              <a:picLocks noChangeAspect="1"/>
            </p:cNvPicPr>
            <p:nvPr/>
          </p:nvPicPr>
          <p:blipFill>
            <a:blip r:embed="rId5"/>
            <a:stretch>
              <a:fillRect/>
            </a:stretch>
          </p:blipFill>
          <p:spPr>
            <a:xfrm>
              <a:off x="802653" y="2086256"/>
              <a:ext cx="7734357" cy="657230"/>
            </a:xfrm>
            <a:prstGeom prst="rect">
              <a:avLst/>
            </a:prstGeom>
          </p:spPr>
        </p:pic>
        <p:pic>
          <p:nvPicPr>
            <p:cNvPr id="11" name="图片 10">
              <a:extLst>
                <a:ext uri="{FF2B5EF4-FFF2-40B4-BE49-F238E27FC236}">
                  <a16:creationId xmlns:a16="http://schemas.microsoft.com/office/drawing/2014/main" id="{B1F80940-0D89-4488-8EED-7D5140F6E9C8}"/>
                </a:ext>
              </a:extLst>
            </p:cNvPr>
            <p:cNvPicPr>
              <a:picLocks noChangeAspect="1"/>
            </p:cNvPicPr>
            <p:nvPr/>
          </p:nvPicPr>
          <p:blipFill>
            <a:blip r:embed="rId6"/>
            <a:stretch>
              <a:fillRect/>
            </a:stretch>
          </p:blipFill>
          <p:spPr>
            <a:xfrm>
              <a:off x="802653" y="3739318"/>
              <a:ext cx="7581955" cy="685805"/>
            </a:xfrm>
            <a:prstGeom prst="rect">
              <a:avLst/>
            </a:prstGeom>
          </p:spPr>
        </p:pic>
        <p:pic>
          <p:nvPicPr>
            <p:cNvPr id="13" name="图片 12">
              <a:extLst>
                <a:ext uri="{FF2B5EF4-FFF2-40B4-BE49-F238E27FC236}">
                  <a16:creationId xmlns:a16="http://schemas.microsoft.com/office/drawing/2014/main" id="{7A17ABCF-8CFE-4041-928F-60DB6FCC285C}"/>
                </a:ext>
              </a:extLst>
            </p:cNvPr>
            <p:cNvPicPr>
              <a:picLocks noChangeAspect="1"/>
            </p:cNvPicPr>
            <p:nvPr/>
          </p:nvPicPr>
          <p:blipFill>
            <a:blip r:embed="rId7"/>
            <a:stretch>
              <a:fillRect/>
            </a:stretch>
          </p:blipFill>
          <p:spPr>
            <a:xfrm>
              <a:off x="802653" y="4460938"/>
              <a:ext cx="7924858" cy="447678"/>
            </a:xfrm>
            <a:prstGeom prst="rect">
              <a:avLst/>
            </a:prstGeom>
          </p:spPr>
        </p:pic>
        <p:pic>
          <p:nvPicPr>
            <p:cNvPr id="18" name="图片 17">
              <a:extLst>
                <a:ext uri="{FF2B5EF4-FFF2-40B4-BE49-F238E27FC236}">
                  <a16:creationId xmlns:a16="http://schemas.microsoft.com/office/drawing/2014/main" id="{66981072-725D-4A26-8EC3-347EFDEA84F4}"/>
                </a:ext>
              </a:extLst>
            </p:cNvPr>
            <p:cNvPicPr>
              <a:picLocks noChangeAspect="1"/>
            </p:cNvPicPr>
            <p:nvPr/>
          </p:nvPicPr>
          <p:blipFill>
            <a:blip r:embed="rId8"/>
            <a:stretch>
              <a:fillRect/>
            </a:stretch>
          </p:blipFill>
          <p:spPr>
            <a:xfrm>
              <a:off x="802653" y="5396754"/>
              <a:ext cx="8582088" cy="466728"/>
            </a:xfrm>
            <a:prstGeom prst="rect">
              <a:avLst/>
            </a:prstGeom>
          </p:spPr>
        </p:pic>
        <p:pic>
          <p:nvPicPr>
            <p:cNvPr id="22" name="图片 21">
              <a:extLst>
                <a:ext uri="{FF2B5EF4-FFF2-40B4-BE49-F238E27FC236}">
                  <a16:creationId xmlns:a16="http://schemas.microsoft.com/office/drawing/2014/main" id="{5ED2B368-D634-4C61-A65D-DE80A59E1982}"/>
                </a:ext>
              </a:extLst>
            </p:cNvPr>
            <p:cNvPicPr>
              <a:picLocks noChangeAspect="1"/>
            </p:cNvPicPr>
            <p:nvPr/>
          </p:nvPicPr>
          <p:blipFill>
            <a:blip r:embed="rId9"/>
            <a:stretch>
              <a:fillRect/>
            </a:stretch>
          </p:blipFill>
          <p:spPr>
            <a:xfrm>
              <a:off x="803481" y="2777814"/>
              <a:ext cx="8248710" cy="933457"/>
            </a:xfrm>
            <a:prstGeom prst="rect">
              <a:avLst/>
            </a:prstGeom>
          </p:spPr>
        </p:pic>
        <p:pic>
          <p:nvPicPr>
            <p:cNvPr id="24" name="图片 23">
              <a:extLst>
                <a:ext uri="{FF2B5EF4-FFF2-40B4-BE49-F238E27FC236}">
                  <a16:creationId xmlns:a16="http://schemas.microsoft.com/office/drawing/2014/main" id="{567FB51A-31D0-4A6F-9536-987CA87DF304}"/>
                </a:ext>
              </a:extLst>
            </p:cNvPr>
            <p:cNvPicPr>
              <a:picLocks noChangeAspect="1"/>
            </p:cNvPicPr>
            <p:nvPr/>
          </p:nvPicPr>
          <p:blipFill>
            <a:blip r:embed="rId10"/>
            <a:stretch>
              <a:fillRect/>
            </a:stretch>
          </p:blipFill>
          <p:spPr>
            <a:xfrm>
              <a:off x="809279" y="4950697"/>
              <a:ext cx="7696256" cy="400053"/>
            </a:xfrm>
            <a:prstGeom prst="rect">
              <a:avLst/>
            </a:prstGeom>
          </p:spPr>
        </p:pic>
      </p:grpSp>
      <p:pic>
        <p:nvPicPr>
          <p:cNvPr id="27" name="图片 26">
            <a:extLst>
              <a:ext uri="{FF2B5EF4-FFF2-40B4-BE49-F238E27FC236}">
                <a16:creationId xmlns:a16="http://schemas.microsoft.com/office/drawing/2014/main" id="{8D98D1D4-4128-4D80-9751-3093CEF4A926}"/>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flipH="1">
            <a:off x="9702184" y="4247189"/>
            <a:ext cx="1303608" cy="2121125"/>
          </a:xfrm>
          <a:prstGeom prst="rect">
            <a:avLst/>
          </a:prstGeom>
        </p:spPr>
      </p:pic>
      <p:sp>
        <p:nvSpPr>
          <p:cNvPr id="28" name="对话气泡: 椭圆形 27">
            <a:extLst>
              <a:ext uri="{FF2B5EF4-FFF2-40B4-BE49-F238E27FC236}">
                <a16:creationId xmlns:a16="http://schemas.microsoft.com/office/drawing/2014/main" id="{01EC10C9-C4C8-4DA9-A485-840307E0C2DB}"/>
              </a:ext>
            </a:extLst>
          </p:cNvPr>
          <p:cNvSpPr/>
          <p:nvPr/>
        </p:nvSpPr>
        <p:spPr>
          <a:xfrm>
            <a:off x="10486672" y="3409879"/>
            <a:ext cx="1303608" cy="994291"/>
          </a:xfrm>
          <a:prstGeom prst="wedgeEllipse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华文新魏" panose="02010800040101010101" pitchFamily="2" charset="-122"/>
                <a:ea typeface="华文新魏" panose="02010800040101010101" pitchFamily="2" charset="-122"/>
              </a:rPr>
              <a:t>谁是你的朋友呀？</a:t>
            </a:r>
          </a:p>
        </p:txBody>
      </p:sp>
      <p:sp>
        <p:nvSpPr>
          <p:cNvPr id="29" name="乘号 28">
            <a:extLst>
              <a:ext uri="{FF2B5EF4-FFF2-40B4-BE49-F238E27FC236}">
                <a16:creationId xmlns:a16="http://schemas.microsoft.com/office/drawing/2014/main" id="{21D460F3-BD29-4535-A155-6E63D733860C}"/>
              </a:ext>
            </a:extLst>
          </p:cNvPr>
          <p:cNvSpPr/>
          <p:nvPr/>
        </p:nvSpPr>
        <p:spPr>
          <a:xfrm>
            <a:off x="9882037" y="4516471"/>
            <a:ext cx="1130064" cy="1311588"/>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257204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4D7DB3D-2FC4-4B11-9A4C-FE5F64AF16D4}"/>
              </a:ext>
            </a:extLst>
          </p:cNvPr>
          <p:cNvSpPr txBox="1"/>
          <p:nvPr/>
        </p:nvSpPr>
        <p:spPr>
          <a:xfrm>
            <a:off x="5562600" y="2979290"/>
            <a:ext cx="6096000" cy="707886"/>
          </a:xfrm>
          <a:prstGeom prst="rect">
            <a:avLst/>
          </a:prstGeom>
          <a:noFill/>
        </p:spPr>
        <p:txBody>
          <a:bodyPr wrap="square">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Original codes:</a:t>
            </a:r>
            <a:r>
              <a:rPr lang="zh-CN" altLang="en-US" sz="2000" dirty="0">
                <a:solidFill>
                  <a:srgbClr val="FF0000"/>
                </a:solidFill>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https://github.com/KerryFeng/zoproject</a:t>
            </a:r>
          </a:p>
        </p:txBody>
      </p:sp>
      <p:sp>
        <p:nvSpPr>
          <p:cNvPr id="2" name="灯片编号占位符 1">
            <a:extLst>
              <a:ext uri="{FF2B5EF4-FFF2-40B4-BE49-F238E27FC236}">
                <a16:creationId xmlns:a16="http://schemas.microsoft.com/office/drawing/2014/main" id="{348F8089-C790-4343-8FB6-FA9A5FD8F9D2}"/>
              </a:ext>
            </a:extLst>
          </p:cNvPr>
          <p:cNvSpPr>
            <a:spLocks noGrp="1"/>
          </p:cNvSpPr>
          <p:nvPr>
            <p:ph type="sldNum" sz="quarter" idx="12"/>
          </p:nvPr>
        </p:nvSpPr>
        <p:spPr/>
        <p:txBody>
          <a:bodyPr/>
          <a:lstStyle/>
          <a:p>
            <a:fld id="{94ACAC3A-89D2-41A8-AABE-12105CD8611B}" type="slidenum">
              <a:rPr lang="zh-CN" altLang="en-US" smtClean="0"/>
              <a:t>25</a:t>
            </a:fld>
            <a:endParaRPr lang="zh-CN" altLang="en-US"/>
          </a:p>
        </p:txBody>
      </p:sp>
    </p:spTree>
    <p:extLst>
      <p:ext uri="{BB962C8B-B14F-4D97-AF65-F5344CB8AC3E}">
        <p14:creationId xmlns:p14="http://schemas.microsoft.com/office/powerpoint/2010/main" val="2749732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引言</a:t>
            </a: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3"/>
          <a:stretch>
            <a:fillRect/>
          </a:stretch>
        </p:blipFill>
        <p:spPr>
          <a:xfrm>
            <a:off x="10196052" y="-2071"/>
            <a:ext cx="1995948" cy="598112"/>
          </a:xfrm>
          <a:prstGeom prst="rect">
            <a:avLst/>
          </a:prstGeom>
        </p:spPr>
      </p:pic>
      <p:sp>
        <p:nvSpPr>
          <p:cNvPr id="16" name="矩形: 圆角 15">
            <a:extLst>
              <a:ext uri="{FF2B5EF4-FFF2-40B4-BE49-F238E27FC236}">
                <a16:creationId xmlns:a16="http://schemas.microsoft.com/office/drawing/2014/main" id="{47766625-C170-4CC4-8FF1-F8E6ED2EA604}"/>
              </a:ext>
            </a:extLst>
          </p:cNvPr>
          <p:cNvSpPr/>
          <p:nvPr/>
        </p:nvSpPr>
        <p:spPr>
          <a:xfrm>
            <a:off x="803481" y="945190"/>
            <a:ext cx="5292519" cy="3072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latin typeface="微软雅黑" panose="020B0503020204020204" pitchFamily="34" charset="-122"/>
                <a:ea typeface="微软雅黑" panose="020B0503020204020204" pitchFamily="34" charset="-122"/>
              </a:rPr>
              <a:t>机构投资者私人信息网络的研究</a:t>
            </a:r>
          </a:p>
        </p:txBody>
      </p:sp>
      <p:sp>
        <p:nvSpPr>
          <p:cNvPr id="43" name="文本框 42">
            <a:extLst>
              <a:ext uri="{FF2B5EF4-FFF2-40B4-BE49-F238E27FC236}">
                <a16:creationId xmlns:a16="http://schemas.microsoft.com/office/drawing/2014/main" id="{4A5FF82F-EB8B-4A37-8F3B-64BBB7FECE82}"/>
              </a:ext>
            </a:extLst>
          </p:cNvPr>
          <p:cNvSpPr txBox="1"/>
          <p:nvPr/>
        </p:nvSpPr>
        <p:spPr>
          <a:xfrm>
            <a:off x="299284" y="1401170"/>
            <a:ext cx="10163307" cy="1526187"/>
          </a:xfrm>
          <a:prstGeom prst="rect">
            <a:avLst/>
          </a:prstGeom>
          <a:noFill/>
        </p:spPr>
        <p:txBody>
          <a:bodyPr wrap="square" rtlCol="0">
            <a:spAutoFit/>
          </a:bodyPr>
          <a:lstStyle/>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机构投资者作为金融市场上的重要参与者，它们之间的关系网络对于信息的传递有着重要作用。大量研究表明，</a:t>
            </a:r>
            <a:r>
              <a:rPr lang="zh-CN" altLang="en-US" sz="1600" b="1" dirty="0">
                <a:latin typeface="微软雅黑" panose="020B0503020204020204" pitchFamily="34" charset="-122"/>
                <a:ea typeface="微软雅黑" panose="020B0503020204020204" pitchFamily="34" charset="-122"/>
              </a:rPr>
              <a:t>基金的业绩和基金经理的私人信息显著相关</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本报告根据基金持有的重仓股票为连接，建立了基金重仓网络模型，证明了该网络对于信息传递研究的理论和现实意义，为研究私有信息对基金业绩的影响和机构投资者之间的羊群行为提供了新的视角。</a:t>
            </a:r>
            <a:endParaRPr lang="en-US" altLang="zh-CN" sz="1600" dirty="0">
              <a:latin typeface="微软雅黑" panose="020B0503020204020204" pitchFamily="34" charset="-122"/>
              <a:ea typeface="微软雅黑" panose="020B0503020204020204" pitchFamily="34" charset="-122"/>
            </a:endParaRPr>
          </a:p>
        </p:txBody>
      </p:sp>
      <p:sp>
        <p:nvSpPr>
          <p:cNvPr id="7" name="灯片编号占位符 6">
            <a:extLst>
              <a:ext uri="{FF2B5EF4-FFF2-40B4-BE49-F238E27FC236}">
                <a16:creationId xmlns:a16="http://schemas.microsoft.com/office/drawing/2014/main" id="{126DC053-8F77-49AD-A2AD-CACE3D685177}"/>
              </a:ext>
            </a:extLst>
          </p:cNvPr>
          <p:cNvSpPr>
            <a:spLocks noGrp="1"/>
          </p:cNvSpPr>
          <p:nvPr>
            <p:ph type="sldNum" sz="quarter" idx="12"/>
          </p:nvPr>
        </p:nvSpPr>
        <p:spPr/>
        <p:txBody>
          <a:bodyPr/>
          <a:lstStyle/>
          <a:p>
            <a:fld id="{94ACAC3A-89D2-41A8-AABE-12105CD8611B}" type="slidenum">
              <a:rPr lang="zh-CN" altLang="en-US" smtClean="0"/>
              <a:t>3</a:t>
            </a:fld>
            <a:endParaRPr lang="zh-CN" altLang="en-US"/>
          </a:p>
        </p:txBody>
      </p:sp>
      <p:grpSp>
        <p:nvGrpSpPr>
          <p:cNvPr id="24" name="组合 23">
            <a:extLst>
              <a:ext uri="{FF2B5EF4-FFF2-40B4-BE49-F238E27FC236}">
                <a16:creationId xmlns:a16="http://schemas.microsoft.com/office/drawing/2014/main" id="{A0CB3D31-EBF3-40DE-B610-203DDF1CC410}"/>
              </a:ext>
            </a:extLst>
          </p:cNvPr>
          <p:cNvGrpSpPr/>
          <p:nvPr/>
        </p:nvGrpSpPr>
        <p:grpSpPr>
          <a:xfrm>
            <a:off x="803481" y="3425264"/>
            <a:ext cx="9143112" cy="2783379"/>
            <a:chOff x="761585" y="3425264"/>
            <a:chExt cx="9185008" cy="2814295"/>
          </a:xfrm>
        </p:grpSpPr>
        <p:pic>
          <p:nvPicPr>
            <p:cNvPr id="19" name="图片 18">
              <a:extLst>
                <a:ext uri="{FF2B5EF4-FFF2-40B4-BE49-F238E27FC236}">
                  <a16:creationId xmlns:a16="http://schemas.microsoft.com/office/drawing/2014/main" id="{7F6238BB-99A0-4A8D-B162-C142E9BF98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85" y="3425264"/>
              <a:ext cx="4221443" cy="2814295"/>
            </a:xfrm>
            <a:prstGeom prst="rect">
              <a:avLst/>
            </a:prstGeom>
          </p:spPr>
        </p:pic>
        <p:pic>
          <p:nvPicPr>
            <p:cNvPr id="23" name="图片 22">
              <a:extLst>
                <a:ext uri="{FF2B5EF4-FFF2-40B4-BE49-F238E27FC236}">
                  <a16:creationId xmlns:a16="http://schemas.microsoft.com/office/drawing/2014/main" id="{B88B09D6-F316-4073-AEE9-CB3BAAB02A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5150" y="3425264"/>
              <a:ext cx="4221443" cy="2814295"/>
            </a:xfrm>
            <a:prstGeom prst="rect">
              <a:avLst/>
            </a:prstGeom>
          </p:spPr>
        </p:pic>
      </p:grpSp>
    </p:spTree>
    <p:extLst>
      <p:ext uri="{BB962C8B-B14F-4D97-AF65-F5344CB8AC3E}">
        <p14:creationId xmlns:p14="http://schemas.microsoft.com/office/powerpoint/2010/main" val="719206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样本空间的选择</a:t>
            </a: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3"/>
          <a:stretch>
            <a:fillRect/>
          </a:stretch>
        </p:blipFill>
        <p:spPr>
          <a:xfrm>
            <a:off x="10196052" y="-2071"/>
            <a:ext cx="1995948" cy="598112"/>
          </a:xfrm>
          <a:prstGeom prst="rect">
            <a:avLst/>
          </a:prstGeom>
        </p:spPr>
      </p:pic>
      <p:sp>
        <p:nvSpPr>
          <p:cNvPr id="21" name="文本框 20">
            <a:extLst>
              <a:ext uri="{FF2B5EF4-FFF2-40B4-BE49-F238E27FC236}">
                <a16:creationId xmlns:a16="http://schemas.microsoft.com/office/drawing/2014/main" id="{451F3FC3-0218-4FA2-BBF7-233ED91E05AD}"/>
              </a:ext>
            </a:extLst>
          </p:cNvPr>
          <p:cNvSpPr txBox="1"/>
          <p:nvPr/>
        </p:nvSpPr>
        <p:spPr>
          <a:xfrm>
            <a:off x="410403" y="1247839"/>
            <a:ext cx="5378377" cy="2807948"/>
          </a:xfrm>
          <a:prstGeom prst="rect">
            <a:avLst/>
          </a:prstGeom>
          <a:noFill/>
        </p:spPr>
        <p:txBody>
          <a:bodyPr wrap="square" rtlCol="0">
            <a:spAutoFit/>
          </a:bodyPr>
          <a:lstStyle/>
          <a:p>
            <a:pPr marL="628650" lvl="1" indent="-1714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所有普通股票型基金</a:t>
            </a:r>
            <a:endParaRPr lang="en-US" altLang="zh-CN" sz="2000" dirty="0">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所有偏股混合型基金</a:t>
            </a:r>
            <a:endParaRPr lang="en-US" altLang="zh-CN" sz="2000" dirty="0">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所有平衡混合型基金</a:t>
            </a:r>
            <a:endParaRPr lang="en-US" altLang="zh-CN" sz="2000" dirty="0">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其中：</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相同基金经理只保留一支</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同一支基金只保留</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类</a:t>
            </a:r>
            <a:endParaRPr lang="en-US" altLang="zh-CN" sz="2000" dirty="0">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6A5B9201-7EEF-4D01-9C8A-C84A832CEAE1}"/>
              </a:ext>
            </a:extLst>
          </p:cNvPr>
          <p:cNvGrpSpPr/>
          <p:nvPr/>
        </p:nvGrpSpPr>
        <p:grpSpPr>
          <a:xfrm>
            <a:off x="842842" y="5051953"/>
            <a:ext cx="4212141" cy="424069"/>
            <a:chOff x="1107885" y="5161722"/>
            <a:chExt cx="4212141" cy="424069"/>
          </a:xfrm>
        </p:grpSpPr>
        <p:pic>
          <p:nvPicPr>
            <p:cNvPr id="8" name="图片 7">
              <a:extLst>
                <a:ext uri="{FF2B5EF4-FFF2-40B4-BE49-F238E27FC236}">
                  <a16:creationId xmlns:a16="http://schemas.microsoft.com/office/drawing/2014/main" id="{ABA80558-7973-47EB-A5A2-D0FE8E5D7BA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1227155" y="5161722"/>
              <a:ext cx="424069" cy="424069"/>
            </a:xfrm>
            <a:prstGeom prst="rect">
              <a:avLst/>
            </a:prstGeom>
          </p:spPr>
        </p:pic>
        <p:sp>
          <p:nvSpPr>
            <p:cNvPr id="11" name="文本框 10">
              <a:extLst>
                <a:ext uri="{FF2B5EF4-FFF2-40B4-BE49-F238E27FC236}">
                  <a16:creationId xmlns:a16="http://schemas.microsoft.com/office/drawing/2014/main" id="{62F5DB2A-1A63-47C3-9E3C-8FB3BC622751}"/>
                </a:ext>
              </a:extLst>
            </p:cNvPr>
            <p:cNvSpPr txBox="1"/>
            <p:nvPr/>
          </p:nvSpPr>
          <p:spPr>
            <a:xfrm>
              <a:off x="1107885" y="5167600"/>
              <a:ext cx="4212141" cy="418191"/>
            </a:xfrm>
            <a:prstGeom prst="rect">
              <a:avLst/>
            </a:prstGeom>
            <a:noFill/>
          </p:spPr>
          <p:txBody>
            <a:bodyPr wrap="square" rtlCol="0">
              <a:spAutoFit/>
            </a:bodyPr>
            <a:lstStyle/>
            <a:p>
              <a:pPr lvl="1">
                <a:lnSpc>
                  <a:spcPct val="150000"/>
                </a:lnSpc>
              </a:pPr>
              <a:r>
                <a:rPr lang="zh-CN" altLang="en-US" sz="1600" dirty="0">
                  <a:latin typeface="微软雅黑" panose="020B0503020204020204" pitchFamily="34" charset="-122"/>
                  <a:ea typeface="微软雅黑" panose="020B0503020204020204" pitchFamily="34" charset="-122"/>
                </a:rPr>
                <a:t>可能存在幸存者偏差。</a:t>
              </a:r>
              <a:endParaRPr lang="en-US" altLang="zh-CN" sz="1600" dirty="0">
                <a:latin typeface="微软雅黑" panose="020B0503020204020204" pitchFamily="34" charset="-122"/>
                <a:ea typeface="微软雅黑" panose="020B0503020204020204" pitchFamily="34" charset="-122"/>
              </a:endParaRPr>
            </a:p>
          </p:txBody>
        </p:sp>
      </p:grpSp>
      <p:sp>
        <p:nvSpPr>
          <p:cNvPr id="2" name="灯片编号占位符 1">
            <a:extLst>
              <a:ext uri="{FF2B5EF4-FFF2-40B4-BE49-F238E27FC236}">
                <a16:creationId xmlns:a16="http://schemas.microsoft.com/office/drawing/2014/main" id="{0B9CFC87-3FCF-4C16-B76F-C48BF9D845D3}"/>
              </a:ext>
            </a:extLst>
          </p:cNvPr>
          <p:cNvSpPr>
            <a:spLocks noGrp="1"/>
          </p:cNvSpPr>
          <p:nvPr>
            <p:ph type="sldNum" sz="quarter" idx="12"/>
          </p:nvPr>
        </p:nvSpPr>
        <p:spPr/>
        <p:txBody>
          <a:bodyPr/>
          <a:lstStyle/>
          <a:p>
            <a:fld id="{94ACAC3A-89D2-41A8-AABE-12105CD8611B}" type="slidenum">
              <a:rPr lang="zh-CN" altLang="en-US" smtClean="0"/>
              <a:t>4</a:t>
            </a:fld>
            <a:endParaRPr lang="zh-CN" altLang="en-US"/>
          </a:p>
        </p:txBody>
      </p:sp>
      <p:pic>
        <p:nvPicPr>
          <p:cNvPr id="7" name="图片 6">
            <a:extLst>
              <a:ext uri="{FF2B5EF4-FFF2-40B4-BE49-F238E27FC236}">
                <a16:creationId xmlns:a16="http://schemas.microsoft.com/office/drawing/2014/main" id="{FFB7A93F-5DB2-4D97-BE9D-2B6B8FCB8BF6}"/>
              </a:ext>
            </a:extLst>
          </p:cNvPr>
          <p:cNvPicPr>
            <a:picLocks noChangeAspect="1"/>
          </p:cNvPicPr>
          <p:nvPr/>
        </p:nvPicPr>
        <p:blipFill>
          <a:blip r:embed="rId6"/>
          <a:stretch>
            <a:fillRect/>
          </a:stretch>
        </p:blipFill>
        <p:spPr>
          <a:xfrm>
            <a:off x="5162325" y="1102065"/>
            <a:ext cx="5525554" cy="4373957"/>
          </a:xfrm>
          <a:prstGeom prst="rect">
            <a:avLst/>
          </a:prstGeom>
        </p:spPr>
      </p:pic>
    </p:spTree>
    <p:extLst>
      <p:ext uri="{BB962C8B-B14F-4D97-AF65-F5344CB8AC3E}">
        <p14:creationId xmlns:p14="http://schemas.microsoft.com/office/powerpoint/2010/main" val="1745677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基金关系网络的搭建</a:t>
            </a: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3"/>
          <a:stretch>
            <a:fillRect/>
          </a:stretch>
        </p:blipFill>
        <p:spPr>
          <a:xfrm>
            <a:off x="10196052" y="-2071"/>
            <a:ext cx="1995948" cy="598112"/>
          </a:xfrm>
          <a:prstGeom prst="rect">
            <a:avLst/>
          </a:prstGeom>
        </p:spPr>
      </p:pic>
      <p:sp>
        <p:nvSpPr>
          <p:cNvPr id="16" name="矩形: 圆角 15">
            <a:extLst>
              <a:ext uri="{FF2B5EF4-FFF2-40B4-BE49-F238E27FC236}">
                <a16:creationId xmlns:a16="http://schemas.microsoft.com/office/drawing/2014/main" id="{47766625-C170-4CC4-8FF1-F8E6ED2EA604}"/>
              </a:ext>
            </a:extLst>
          </p:cNvPr>
          <p:cNvSpPr/>
          <p:nvPr/>
        </p:nvSpPr>
        <p:spPr>
          <a:xfrm>
            <a:off x="803481" y="945190"/>
            <a:ext cx="5292519" cy="3072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latin typeface="微软雅黑" panose="020B0503020204020204" pitchFamily="34" charset="-122"/>
                <a:ea typeface="微软雅黑" panose="020B0503020204020204" pitchFamily="34" charset="-122"/>
              </a:rPr>
              <a:t>怎样定义基金的重仓股网络？</a:t>
            </a:r>
          </a:p>
        </p:txBody>
      </p:sp>
      <p:sp>
        <p:nvSpPr>
          <p:cNvPr id="2" name="灯片编号占位符 1">
            <a:extLst>
              <a:ext uri="{FF2B5EF4-FFF2-40B4-BE49-F238E27FC236}">
                <a16:creationId xmlns:a16="http://schemas.microsoft.com/office/drawing/2014/main" id="{4C5EC8B5-1DF9-45D9-BCBD-3769CBBA0711}"/>
              </a:ext>
            </a:extLst>
          </p:cNvPr>
          <p:cNvSpPr>
            <a:spLocks noGrp="1"/>
          </p:cNvSpPr>
          <p:nvPr>
            <p:ph type="sldNum" sz="quarter" idx="12"/>
          </p:nvPr>
        </p:nvSpPr>
        <p:spPr/>
        <p:txBody>
          <a:bodyPr/>
          <a:lstStyle/>
          <a:p>
            <a:fld id="{94ACAC3A-89D2-41A8-AABE-12105CD8611B}" type="slidenum">
              <a:rPr lang="zh-CN" altLang="en-US" smtClean="0"/>
              <a:t>5</a:t>
            </a:fld>
            <a:endParaRPr lang="zh-CN" altLang="en-US" dirty="0"/>
          </a:p>
        </p:txBody>
      </p:sp>
      <p:grpSp>
        <p:nvGrpSpPr>
          <p:cNvPr id="12" name="组合 11">
            <a:extLst>
              <a:ext uri="{FF2B5EF4-FFF2-40B4-BE49-F238E27FC236}">
                <a16:creationId xmlns:a16="http://schemas.microsoft.com/office/drawing/2014/main" id="{18689822-9808-4C00-988B-86842D55912E}"/>
              </a:ext>
            </a:extLst>
          </p:cNvPr>
          <p:cNvGrpSpPr/>
          <p:nvPr/>
        </p:nvGrpSpPr>
        <p:grpSpPr>
          <a:xfrm>
            <a:off x="803481" y="3858592"/>
            <a:ext cx="4428412" cy="1156855"/>
            <a:chOff x="857841" y="4257664"/>
            <a:chExt cx="4428412" cy="1156855"/>
          </a:xfrm>
        </p:grpSpPr>
        <p:sp>
          <p:nvSpPr>
            <p:cNvPr id="19" name="文本框 18">
              <a:extLst>
                <a:ext uri="{FF2B5EF4-FFF2-40B4-BE49-F238E27FC236}">
                  <a16:creationId xmlns:a16="http://schemas.microsoft.com/office/drawing/2014/main" id="{04A4C203-0E52-4466-B24A-7FB7EFC2CC48}"/>
                </a:ext>
              </a:extLst>
            </p:cNvPr>
            <p:cNvSpPr txBox="1"/>
            <p:nvPr/>
          </p:nvSpPr>
          <p:spPr>
            <a:xfrm>
              <a:off x="1113542" y="4257664"/>
              <a:ext cx="4172711" cy="1156855"/>
            </a:xfrm>
            <a:prstGeom prst="rect">
              <a:avLst/>
            </a:prstGeom>
            <a:noFill/>
          </p:spPr>
          <p:txBody>
            <a:bodyPr wrap="square" rtlCol="0">
              <a:spAutoFit/>
            </a:bodyPr>
            <a:lstStyle/>
            <a:p>
              <a:pPr lvl="1">
                <a:lnSpc>
                  <a:spcPct val="150000"/>
                </a:lnSpc>
              </a:pPr>
              <a:r>
                <a:rPr lang="zh-CN" altLang="en-US" sz="1600" dirty="0">
                  <a:latin typeface="微软雅黑" panose="020B0503020204020204" pitchFamily="34" charset="-122"/>
                  <a:ea typeface="微软雅黑" panose="020B0503020204020204" pitchFamily="34" charset="-122"/>
                </a:rPr>
                <a:t>两支基金的重叠重仓股占比之和若超过各自仓位的</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，在网络中用一条直线连接两支基金。</a:t>
              </a:r>
              <a:endParaRPr lang="en-US" altLang="zh-CN" sz="1600" dirty="0">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6182BB3D-91FA-42B0-8718-1D5BC84224B9}"/>
                </a:ext>
              </a:extLst>
            </p:cNvPr>
            <p:cNvGrpSpPr/>
            <p:nvPr/>
          </p:nvGrpSpPr>
          <p:grpSpPr>
            <a:xfrm>
              <a:off x="857841" y="4386371"/>
              <a:ext cx="733412" cy="728869"/>
              <a:chOff x="7224521" y="2332383"/>
              <a:chExt cx="733412" cy="728869"/>
            </a:xfrm>
          </p:grpSpPr>
          <p:sp>
            <p:nvSpPr>
              <p:cNvPr id="9" name="菱形 8">
                <a:extLst>
                  <a:ext uri="{FF2B5EF4-FFF2-40B4-BE49-F238E27FC236}">
                    <a16:creationId xmlns:a16="http://schemas.microsoft.com/office/drawing/2014/main" id="{5F07E655-8A3E-4F42-AA64-B52303FF5200}"/>
                  </a:ext>
                </a:extLst>
              </p:cNvPr>
              <p:cNvSpPr/>
              <p:nvPr/>
            </p:nvSpPr>
            <p:spPr>
              <a:xfrm>
                <a:off x="7224521" y="2332383"/>
                <a:ext cx="680401" cy="728869"/>
              </a:xfrm>
              <a:prstGeom prst="diamond">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6D00554-248B-4E4D-8A2D-4FF84A3F802B}"/>
                  </a:ext>
                </a:extLst>
              </p:cNvPr>
              <p:cNvSpPr txBox="1"/>
              <p:nvPr/>
            </p:nvSpPr>
            <p:spPr>
              <a:xfrm>
                <a:off x="7282071" y="2545065"/>
                <a:ext cx="675862" cy="261610"/>
              </a:xfrm>
              <a:prstGeom prst="rect">
                <a:avLst/>
              </a:prstGeom>
              <a:noFill/>
            </p:spPr>
            <p:txBody>
              <a:bodyPr wrap="square" rtlCol="0">
                <a:spAutoFit/>
              </a:bodyPr>
              <a:lstStyle/>
              <a:p>
                <a:r>
                  <a:rPr lang="en-US" altLang="zh-CN" sz="1100" dirty="0">
                    <a:solidFill>
                      <a:schemeClr val="bg1"/>
                    </a:solidFill>
                  </a:rPr>
                  <a:t>Define</a:t>
                </a:r>
                <a:endParaRPr lang="zh-CN" altLang="en-US" sz="1100" dirty="0">
                  <a:solidFill>
                    <a:schemeClr val="bg1"/>
                  </a:solidFill>
                </a:endParaRPr>
              </a:p>
            </p:txBody>
          </p:sp>
        </p:grpSp>
      </p:grpSp>
      <p:sp>
        <p:nvSpPr>
          <p:cNvPr id="17" name="文本框 16">
            <a:extLst>
              <a:ext uri="{FF2B5EF4-FFF2-40B4-BE49-F238E27FC236}">
                <a16:creationId xmlns:a16="http://schemas.microsoft.com/office/drawing/2014/main" id="{B6377F5D-E622-4E00-9F66-50A33C4C68B8}"/>
              </a:ext>
            </a:extLst>
          </p:cNvPr>
          <p:cNvSpPr txBox="1"/>
          <p:nvPr/>
        </p:nvSpPr>
        <p:spPr>
          <a:xfrm>
            <a:off x="299284" y="2179234"/>
            <a:ext cx="10163307" cy="1156855"/>
          </a:xfrm>
          <a:prstGeom prst="rect">
            <a:avLst/>
          </a:prstGeom>
          <a:noFill/>
        </p:spPr>
        <p:txBody>
          <a:bodyPr wrap="square" rtlCol="0">
            <a:spAutoFit/>
          </a:bodyPr>
          <a:lstStyle/>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边的定义方法</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：如果两只基金重仓持有相同的股票（占各自仓位的 </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以上），我们假定两只基金彼此之间存在关联，在网络中用一条直线连接两支基金。（</a:t>
            </a:r>
            <a:r>
              <a:rPr lang="en-US" altLang="zh-CN" sz="1600" dirty="0">
                <a:latin typeface="微软雅黑" panose="020B0503020204020204" pitchFamily="34" charset="-122"/>
                <a:ea typeface="微软雅黑" panose="020B0503020204020204" pitchFamily="34" charset="-122"/>
              </a:rPr>
              <a:t>Pareek</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边的定义方法</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：两支基金每同时重仓持有一支股票，就有一条边连接，多支股票就有多条边。</a:t>
            </a:r>
            <a:endParaRPr lang="en-US" altLang="zh-CN" sz="1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DC9F9E98-CA1C-4FBC-8990-36E3D5C17479}"/>
              </a:ext>
            </a:extLst>
          </p:cNvPr>
          <p:cNvSpPr txBox="1"/>
          <p:nvPr/>
        </p:nvSpPr>
        <p:spPr>
          <a:xfrm>
            <a:off x="299284" y="1391711"/>
            <a:ext cx="10163307" cy="787523"/>
          </a:xfrm>
          <a:prstGeom prst="rect">
            <a:avLst/>
          </a:prstGeom>
          <a:noFill/>
        </p:spPr>
        <p:txBody>
          <a:bodyPr wrap="square" rtlCol="0">
            <a:spAutoFit/>
          </a:bodyPr>
          <a:lstStyle/>
          <a:p>
            <a:pPr marL="628650" lvl="1" indent="-1714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图（</a:t>
            </a:r>
            <a:r>
              <a:rPr lang="en-US" altLang="zh-CN" sz="1600" dirty="0">
                <a:latin typeface="微软雅黑" panose="020B0503020204020204" pitchFamily="34" charset="-122"/>
                <a:ea typeface="微软雅黑" panose="020B0503020204020204" pitchFamily="34" charset="-122"/>
              </a:rPr>
              <a:t>graph</a:t>
            </a:r>
            <a:r>
              <a:rPr lang="zh-CN" altLang="en-US" sz="1600" dirty="0">
                <a:latin typeface="微软雅黑" panose="020B0503020204020204" pitchFamily="34" charset="-122"/>
                <a:ea typeface="微软雅黑" panose="020B0503020204020204" pitchFamily="34" charset="-122"/>
              </a:rPr>
              <a:t>）是由节点和边组成的。在本报告中，样本中的每一支基金作为图（网络）中的一个节点，边即为各基金之间的连接，描述的是基金之间存在的某一种联系。</a:t>
            </a:r>
            <a:endParaRPr lang="en-US" altLang="zh-CN" sz="1600" dirty="0">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17C023EF-0312-444A-BE7C-92435BCA412D}"/>
              </a:ext>
            </a:extLst>
          </p:cNvPr>
          <p:cNvGrpSpPr/>
          <p:nvPr/>
        </p:nvGrpSpPr>
        <p:grpSpPr>
          <a:xfrm>
            <a:off x="5380937" y="3520038"/>
            <a:ext cx="6651886" cy="1491566"/>
            <a:chOff x="3465442" y="4217789"/>
            <a:chExt cx="8334913" cy="1491566"/>
          </a:xfrm>
        </p:grpSpPr>
        <p:sp>
          <p:nvSpPr>
            <p:cNvPr id="27" name="矩形 26">
              <a:extLst>
                <a:ext uri="{FF2B5EF4-FFF2-40B4-BE49-F238E27FC236}">
                  <a16:creationId xmlns:a16="http://schemas.microsoft.com/office/drawing/2014/main" id="{3BB4C025-D83E-453A-958B-51C689EA5E2F}"/>
                </a:ext>
              </a:extLst>
            </p:cNvPr>
            <p:cNvSpPr/>
            <p:nvPr/>
          </p:nvSpPr>
          <p:spPr>
            <a:xfrm>
              <a:off x="4383425" y="4659035"/>
              <a:ext cx="1080761" cy="35118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6%</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602263E9-77CC-4E4E-9850-5942824DE14D}"/>
                </a:ext>
              </a:extLst>
            </p:cNvPr>
            <p:cNvSpPr/>
            <p:nvPr/>
          </p:nvSpPr>
          <p:spPr>
            <a:xfrm>
              <a:off x="5464186" y="4660416"/>
              <a:ext cx="1053632" cy="35118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3%</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0D535E4B-B08D-42D7-9803-AF33278AF6A8}"/>
                </a:ext>
              </a:extLst>
            </p:cNvPr>
            <p:cNvSpPr/>
            <p:nvPr/>
          </p:nvSpPr>
          <p:spPr>
            <a:xfrm>
              <a:off x="6517816" y="4660416"/>
              <a:ext cx="1053632" cy="3511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5%</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DCA95DD2-0E56-4648-9640-E1628AC75CFF}"/>
                </a:ext>
              </a:extLst>
            </p:cNvPr>
            <p:cNvSpPr/>
            <p:nvPr/>
          </p:nvSpPr>
          <p:spPr>
            <a:xfrm>
              <a:off x="7571444" y="4662126"/>
              <a:ext cx="1053632" cy="3511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5%</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E2D48C05-C1B6-40E2-8FB7-2CF72C143BE7}"/>
                </a:ext>
              </a:extLst>
            </p:cNvPr>
            <p:cNvSpPr/>
            <p:nvPr/>
          </p:nvSpPr>
          <p:spPr>
            <a:xfrm>
              <a:off x="8625076" y="4662126"/>
              <a:ext cx="1053632" cy="3511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6%</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CBD2204-BC32-449A-AE0E-2B7B8958E3BE}"/>
                </a:ext>
              </a:extLst>
            </p:cNvPr>
            <p:cNvSpPr/>
            <p:nvPr/>
          </p:nvSpPr>
          <p:spPr>
            <a:xfrm>
              <a:off x="7571444" y="5348120"/>
              <a:ext cx="1053632" cy="3511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3%</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D1568C46-37A3-44C1-8CFB-FDAC97537930}"/>
                </a:ext>
              </a:extLst>
            </p:cNvPr>
            <p:cNvSpPr/>
            <p:nvPr/>
          </p:nvSpPr>
          <p:spPr>
            <a:xfrm>
              <a:off x="8625076" y="5348120"/>
              <a:ext cx="1053632" cy="35118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9%</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AF5263FF-4DBD-4306-8FEE-78F2DE8C298D}"/>
                </a:ext>
              </a:extLst>
            </p:cNvPr>
            <p:cNvSpPr/>
            <p:nvPr/>
          </p:nvSpPr>
          <p:spPr>
            <a:xfrm>
              <a:off x="9678708" y="5348120"/>
              <a:ext cx="1053632" cy="351188"/>
            </a:xfrm>
            <a:prstGeom prst="rect">
              <a:avLst/>
            </a:prstGeom>
            <a:solidFill>
              <a:srgbClr val="934B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5%</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994595AC-3FDF-446D-86A7-0840609B6DE3}"/>
                </a:ext>
              </a:extLst>
            </p:cNvPr>
            <p:cNvSpPr/>
            <p:nvPr/>
          </p:nvSpPr>
          <p:spPr>
            <a:xfrm>
              <a:off x="10746723" y="5348120"/>
              <a:ext cx="1053632" cy="35118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1%</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17AD0B3D-F06B-46D3-BA3E-EE13CEFD52AA}"/>
                </a:ext>
              </a:extLst>
            </p:cNvPr>
            <p:cNvSpPr txBox="1"/>
            <p:nvPr/>
          </p:nvSpPr>
          <p:spPr>
            <a:xfrm>
              <a:off x="3465442" y="4672360"/>
              <a:ext cx="108076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基金</a:t>
              </a:r>
              <a:r>
                <a:rPr lang="en-US" altLang="zh-CN" sz="1600" dirty="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565BB494-51B9-424E-A0F1-DED38FB1A58C}"/>
                </a:ext>
              </a:extLst>
            </p:cNvPr>
            <p:cNvSpPr txBox="1"/>
            <p:nvPr/>
          </p:nvSpPr>
          <p:spPr>
            <a:xfrm>
              <a:off x="6677300" y="5370801"/>
              <a:ext cx="108076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基金</a:t>
              </a:r>
              <a:r>
                <a:rPr lang="en-US" altLang="zh-CN" sz="1600" dirty="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1D8B7D11-C763-4B2C-AD21-C79D86D6484B}"/>
                </a:ext>
              </a:extLst>
            </p:cNvPr>
            <p:cNvSpPr txBox="1"/>
            <p:nvPr/>
          </p:nvSpPr>
          <p:spPr>
            <a:xfrm>
              <a:off x="7011107" y="4217789"/>
              <a:ext cx="108076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股票池</a:t>
              </a:r>
            </a:p>
          </p:txBody>
        </p:sp>
      </p:grpSp>
      <p:sp>
        <p:nvSpPr>
          <p:cNvPr id="4" name="文本框 3">
            <a:extLst>
              <a:ext uri="{FF2B5EF4-FFF2-40B4-BE49-F238E27FC236}">
                <a16:creationId xmlns:a16="http://schemas.microsoft.com/office/drawing/2014/main" id="{B8014582-1356-4B74-92D2-7A8EE0447DFA}"/>
              </a:ext>
            </a:extLst>
          </p:cNvPr>
          <p:cNvSpPr txBox="1"/>
          <p:nvPr/>
        </p:nvSpPr>
        <p:spPr>
          <a:xfrm>
            <a:off x="803481" y="5336363"/>
            <a:ext cx="10550319" cy="1156855"/>
          </a:xfrm>
          <a:prstGeom prst="rect">
            <a:avLst/>
          </a:prstGeom>
          <a:noFill/>
        </p:spPr>
        <p:txBody>
          <a:bodyPr wrap="square" rtlCol="0">
            <a:spAutoFit/>
          </a:bodyPr>
          <a:lstStyle/>
          <a:p>
            <a:pPr>
              <a:lnSpc>
                <a:spcPct val="150000"/>
              </a:lnSpc>
            </a:pPr>
            <a:r>
              <a:rPr lang="zh-CN" altLang="en-US" sz="1600" b="1" dirty="0">
                <a:latin typeface="微软雅黑" panose="020B0503020204020204" pitchFamily="34" charset="-122"/>
                <a:ea typeface="微软雅黑" panose="020B0503020204020204" pitchFamily="34" charset="-122"/>
              </a:rPr>
              <a:t>我为什么这样设计：</a:t>
            </a: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①两支基金同时重仓持有一只股票和多支股票，所传递的信息量是不同的。</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②单边网络模型相较多边网络模型有更好的图论性质。</a:t>
            </a:r>
          </a:p>
        </p:txBody>
      </p:sp>
    </p:spTree>
    <p:extLst>
      <p:ext uri="{BB962C8B-B14F-4D97-AF65-F5344CB8AC3E}">
        <p14:creationId xmlns:p14="http://schemas.microsoft.com/office/powerpoint/2010/main" val="347014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基金关系网络的搭建</a:t>
            </a: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4"/>
          <a:stretch>
            <a:fillRect/>
          </a:stretch>
        </p:blipFill>
        <p:spPr>
          <a:xfrm>
            <a:off x="10196052" y="-2071"/>
            <a:ext cx="1995948" cy="598112"/>
          </a:xfrm>
          <a:prstGeom prst="rect">
            <a:avLst/>
          </a:prstGeom>
        </p:spPr>
      </p:pic>
      <p:sp>
        <p:nvSpPr>
          <p:cNvPr id="16" name="矩形: 圆角 15">
            <a:extLst>
              <a:ext uri="{FF2B5EF4-FFF2-40B4-BE49-F238E27FC236}">
                <a16:creationId xmlns:a16="http://schemas.microsoft.com/office/drawing/2014/main" id="{47766625-C170-4CC4-8FF1-F8E6ED2EA604}"/>
              </a:ext>
            </a:extLst>
          </p:cNvPr>
          <p:cNvSpPr/>
          <p:nvPr/>
        </p:nvSpPr>
        <p:spPr>
          <a:xfrm>
            <a:off x="803481" y="945190"/>
            <a:ext cx="5292519" cy="3072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latin typeface="微软雅黑" panose="020B0503020204020204" pitchFamily="34" charset="-122"/>
                <a:ea typeface="微软雅黑" panose="020B0503020204020204" pitchFamily="34" charset="-122"/>
              </a:rPr>
              <a:t>怎样设计算法和保存网络模型？</a:t>
            </a:r>
          </a:p>
        </p:txBody>
      </p:sp>
      <p:pic>
        <p:nvPicPr>
          <p:cNvPr id="7" name="图片 6">
            <a:extLst>
              <a:ext uri="{FF2B5EF4-FFF2-40B4-BE49-F238E27FC236}">
                <a16:creationId xmlns:a16="http://schemas.microsoft.com/office/drawing/2014/main" id="{DAD62D76-FC9D-4A66-BE6B-3815035C1EB4}"/>
              </a:ext>
            </a:extLst>
          </p:cNvPr>
          <p:cNvPicPr>
            <a:picLocks noChangeAspect="1"/>
          </p:cNvPicPr>
          <p:nvPr/>
        </p:nvPicPr>
        <p:blipFill>
          <a:blip r:embed="rId5"/>
          <a:stretch>
            <a:fillRect/>
          </a:stretch>
        </p:blipFill>
        <p:spPr>
          <a:xfrm>
            <a:off x="4697895" y="1564508"/>
            <a:ext cx="5398251" cy="4425069"/>
          </a:xfrm>
          <a:prstGeom prst="rect">
            <a:avLst/>
          </a:prstGeom>
        </p:spPr>
      </p:pic>
      <p:graphicFrame>
        <p:nvGraphicFramePr>
          <p:cNvPr id="38" name="Table 8">
            <a:extLst>
              <a:ext uri="{FF2B5EF4-FFF2-40B4-BE49-F238E27FC236}">
                <a16:creationId xmlns:a16="http://schemas.microsoft.com/office/drawing/2014/main" id="{BE48D586-3678-4D37-B1F1-F40521DACB86}"/>
              </a:ext>
            </a:extLst>
          </p:cNvPr>
          <p:cNvGraphicFramePr>
            <a:graphicFrameLocks noGrp="1"/>
          </p:cNvGraphicFramePr>
          <p:nvPr>
            <p:extLst>
              <p:ext uri="{D42A27DB-BD31-4B8C-83A1-F6EECF244321}">
                <p14:modId xmlns:p14="http://schemas.microsoft.com/office/powerpoint/2010/main" val="3930856979"/>
              </p:ext>
            </p:extLst>
          </p:nvPr>
        </p:nvGraphicFramePr>
        <p:xfrm>
          <a:off x="803480" y="1564508"/>
          <a:ext cx="3158919" cy="2766729"/>
        </p:xfrm>
        <a:graphic>
          <a:graphicData uri="http://schemas.openxmlformats.org/drawingml/2006/table">
            <a:tbl>
              <a:tblPr>
                <a:tableStyleId>{5C22544A-7EE6-4342-B048-85BDC9FD1C3A}</a:tableStyleId>
              </a:tblPr>
              <a:tblGrid>
                <a:gridCol w="784910">
                  <a:extLst>
                    <a:ext uri="{9D8B030D-6E8A-4147-A177-3AD203B41FA5}">
                      <a16:colId xmlns:a16="http://schemas.microsoft.com/office/drawing/2014/main" val="3590856176"/>
                    </a:ext>
                  </a:extLst>
                </a:gridCol>
                <a:gridCol w="794549">
                  <a:extLst>
                    <a:ext uri="{9D8B030D-6E8A-4147-A177-3AD203B41FA5}">
                      <a16:colId xmlns:a16="http://schemas.microsoft.com/office/drawing/2014/main" val="3126419566"/>
                    </a:ext>
                  </a:extLst>
                </a:gridCol>
                <a:gridCol w="789730">
                  <a:extLst>
                    <a:ext uri="{9D8B030D-6E8A-4147-A177-3AD203B41FA5}">
                      <a16:colId xmlns:a16="http://schemas.microsoft.com/office/drawing/2014/main" val="1669153179"/>
                    </a:ext>
                  </a:extLst>
                </a:gridCol>
                <a:gridCol w="789730">
                  <a:extLst>
                    <a:ext uri="{9D8B030D-6E8A-4147-A177-3AD203B41FA5}">
                      <a16:colId xmlns:a16="http://schemas.microsoft.com/office/drawing/2014/main" val="2164336915"/>
                    </a:ext>
                  </a:extLst>
                </a:gridCol>
              </a:tblGrid>
              <a:tr h="688362">
                <a:tc>
                  <a:txBody>
                    <a:bodyPr/>
                    <a:lstStyle/>
                    <a:p>
                      <a:pPr marL="0" algn="ctr" defTabSz="914400" rtl="0" eaLnBrk="1" fontAlgn="ctr" latinLnBrk="0" hangingPunct="1"/>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solidFill>
                      <a:schemeClr val="accent6">
                        <a:lumMod val="20000"/>
                        <a:lumOff val="80000"/>
                      </a:schemeClr>
                    </a:solidFill>
                  </a:tcPr>
                </a:tc>
                <a:tc>
                  <a:txBody>
                    <a:bodyPr/>
                    <a:lstStyle/>
                    <a:p>
                      <a:pPr marL="0" algn="ctr" defTabSz="914400" rtl="0" eaLnBrk="1" fontAlgn="ctr" latinLnBrk="0" hangingPunct="1"/>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基金</a:t>
                      </a: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1</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solidFill>
                      <a:schemeClr val="accent6">
                        <a:lumMod val="20000"/>
                        <a:lumOff val="80000"/>
                      </a:schemeClr>
                    </a:solidFill>
                  </a:tcPr>
                </a:tc>
                <a:tc>
                  <a:txBody>
                    <a:bodyPr/>
                    <a:lstStyle/>
                    <a:p>
                      <a:pPr marL="0" algn="ctr" defTabSz="914400" rtl="0" eaLnBrk="1" fontAlgn="ctr" latinLnBrk="0" hangingPunct="1"/>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基金</a:t>
                      </a: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2</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solidFill>
                      <a:schemeClr val="accent6">
                        <a:lumMod val="20000"/>
                        <a:lumOff val="80000"/>
                      </a:schemeClr>
                    </a:solidFill>
                  </a:tcPr>
                </a:tc>
                <a:tc>
                  <a:txBody>
                    <a:bodyPr/>
                    <a:lstStyle/>
                    <a:p>
                      <a:pPr marL="0" algn="ctr" defTabSz="914400" rtl="0" eaLnBrk="1" fontAlgn="ctr" latinLnBrk="0" hangingPunct="1"/>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基金</a:t>
                      </a: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3</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solidFill>
                      <a:schemeClr val="accent6">
                        <a:lumMod val="20000"/>
                        <a:lumOff val="80000"/>
                      </a:schemeClr>
                    </a:solidFill>
                  </a:tcPr>
                </a:tc>
                <a:extLst>
                  <a:ext uri="{0D108BD9-81ED-4DB2-BD59-A6C34878D82A}">
                    <a16:rowId xmlns:a16="http://schemas.microsoft.com/office/drawing/2014/main" val="4043803478"/>
                  </a:ext>
                </a:extLst>
              </a:tr>
              <a:tr h="692789">
                <a:tc>
                  <a:txBody>
                    <a:bodyPr/>
                    <a:lstStyle/>
                    <a:p>
                      <a:pPr marL="0" algn="ctr" defTabSz="914400" rtl="0" eaLnBrk="1" fontAlgn="ctr" latinLnBrk="0" hangingPunct="1"/>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股票</a:t>
                      </a: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1</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4222528735"/>
                  </a:ext>
                </a:extLst>
              </a:tr>
              <a:tr h="692789">
                <a:tc>
                  <a:txBody>
                    <a:bodyPr/>
                    <a:lstStyle/>
                    <a:p>
                      <a:pPr marL="0" algn="ctr" defTabSz="914400" rtl="0" eaLnBrk="1" fontAlgn="ctr" latinLnBrk="0" hangingPunct="1"/>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股票</a:t>
                      </a: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2</a:t>
                      </a:r>
                      <a:endParaRPr 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a:t>
                      </a:r>
                    </a:p>
                  </a:txBody>
                  <a:tcPr marL="4763" marR="4763" marT="4763" marB="0" anchor="ctr">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a:t>
                      </a:r>
                    </a:p>
                  </a:txBody>
                  <a:tcPr marL="4763" marR="4763" marT="4763" marB="0" anchor="ctr">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a:t>
                      </a:r>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a:t>
                      </a:r>
                      <a:endPar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3271259163"/>
                  </a:ext>
                </a:extLst>
              </a:tr>
              <a:tr h="692789">
                <a:tc>
                  <a:txBody>
                    <a:bodyPr/>
                    <a:lstStyle/>
                    <a:p>
                      <a:pPr marL="0" algn="ctr" defTabSz="914400" rtl="0" eaLnBrk="1" fontAlgn="ctr" latinLnBrk="0" hangingPunct="1"/>
                      <a:r>
                        <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股票</a:t>
                      </a: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3</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600" b="0" i="0" u="none" strike="noStrike" kern="1200">
                          <a:solidFill>
                            <a:srgbClr val="000000"/>
                          </a:solidFill>
                          <a:effectLst/>
                          <a:latin typeface="Microsoft YaHei" panose="020B0503020204020204" pitchFamily="34" charset="-122"/>
                          <a:ea typeface="Microsoft YaHei" panose="020B0503020204020204" pitchFamily="34" charset="-122"/>
                          <a:cs typeface="+mn-cs"/>
                        </a:rPr>
                        <a:t>√</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solidFill>
                      <a:schemeClr val="accent6">
                        <a:lumMod val="20000"/>
                        <a:lumOff val="80000"/>
                      </a:schemeClr>
                    </a:solidFill>
                  </a:tcPr>
                </a:tc>
                <a:extLst>
                  <a:ext uri="{0D108BD9-81ED-4DB2-BD59-A6C34878D82A}">
                    <a16:rowId xmlns:a16="http://schemas.microsoft.com/office/drawing/2014/main" val="4005790743"/>
                  </a:ext>
                </a:extLst>
              </a:tr>
            </a:tbl>
          </a:graphicData>
        </a:graphic>
      </p:graphicFrame>
      <p:sp>
        <p:nvSpPr>
          <p:cNvPr id="8" name="文本框 7">
            <a:extLst>
              <a:ext uri="{FF2B5EF4-FFF2-40B4-BE49-F238E27FC236}">
                <a16:creationId xmlns:a16="http://schemas.microsoft.com/office/drawing/2014/main" id="{82213FE1-DE2D-4DC0-BBBC-3AEBA3A58F73}"/>
              </a:ext>
            </a:extLst>
          </p:cNvPr>
          <p:cNvSpPr txBox="1"/>
          <p:nvPr/>
        </p:nvSpPr>
        <p:spPr>
          <a:xfrm>
            <a:off x="803481" y="4954938"/>
            <a:ext cx="1826141"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以重仓股做循环。</a:t>
            </a:r>
          </a:p>
        </p:txBody>
      </p:sp>
      <p:sp>
        <p:nvSpPr>
          <p:cNvPr id="9" name="灯片编号占位符 3">
            <a:extLst>
              <a:ext uri="{FF2B5EF4-FFF2-40B4-BE49-F238E27FC236}">
                <a16:creationId xmlns:a16="http://schemas.microsoft.com/office/drawing/2014/main" id="{06BE8C0A-A1A3-490E-AFE9-1F7D0E82A40E}"/>
              </a:ext>
            </a:extLst>
          </p:cNvPr>
          <p:cNvSpPr>
            <a:spLocks noGrp="1"/>
          </p:cNvSpPr>
          <p:nvPr>
            <p:ph type="sldNum" sz="quarter" idx="12"/>
          </p:nvPr>
        </p:nvSpPr>
        <p:spPr>
          <a:xfrm>
            <a:off x="8610600" y="6356350"/>
            <a:ext cx="2743200" cy="365125"/>
          </a:xfrm>
        </p:spPr>
        <p:txBody>
          <a:bodyPr/>
          <a:lstStyle/>
          <a:p>
            <a:fld id="{94ACAC3A-89D2-41A8-AABE-12105CD8611B}" type="slidenum">
              <a:rPr lang="zh-CN" altLang="en-US" smtClean="0"/>
              <a:t>6</a:t>
            </a:fld>
            <a:endParaRPr lang="zh-CN" altLang="en-US" dirty="0"/>
          </a:p>
        </p:txBody>
      </p:sp>
    </p:spTree>
    <p:extLst>
      <p:ext uri="{BB962C8B-B14F-4D97-AF65-F5344CB8AC3E}">
        <p14:creationId xmlns:p14="http://schemas.microsoft.com/office/powerpoint/2010/main" val="174526045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基金关系网络的搭建</a:t>
            </a:r>
          </a:p>
          <a:p>
            <a:pPr algn="l"/>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3"/>
          <a:stretch>
            <a:fillRect/>
          </a:stretch>
        </p:blipFill>
        <p:spPr>
          <a:xfrm>
            <a:off x="10196052" y="-2071"/>
            <a:ext cx="1995948" cy="598112"/>
          </a:xfrm>
          <a:prstGeom prst="rect">
            <a:avLst/>
          </a:prstGeom>
        </p:spPr>
      </p:pic>
      <p:sp>
        <p:nvSpPr>
          <p:cNvPr id="16" name="矩形: 圆角 15">
            <a:extLst>
              <a:ext uri="{FF2B5EF4-FFF2-40B4-BE49-F238E27FC236}">
                <a16:creationId xmlns:a16="http://schemas.microsoft.com/office/drawing/2014/main" id="{47766625-C170-4CC4-8FF1-F8E6ED2EA604}"/>
              </a:ext>
            </a:extLst>
          </p:cNvPr>
          <p:cNvSpPr/>
          <p:nvPr/>
        </p:nvSpPr>
        <p:spPr>
          <a:xfrm>
            <a:off x="803481" y="945190"/>
            <a:ext cx="5292519" cy="3072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latin typeface="微软雅黑" panose="020B0503020204020204" pitchFamily="34" charset="-122"/>
                <a:ea typeface="微软雅黑" panose="020B0503020204020204" pitchFamily="34" charset="-122"/>
              </a:rPr>
              <a:t>网络概念图</a:t>
            </a:r>
          </a:p>
        </p:txBody>
      </p:sp>
      <p:sp>
        <p:nvSpPr>
          <p:cNvPr id="4" name="灯片编号占位符 3">
            <a:extLst>
              <a:ext uri="{FF2B5EF4-FFF2-40B4-BE49-F238E27FC236}">
                <a16:creationId xmlns:a16="http://schemas.microsoft.com/office/drawing/2014/main" id="{68307978-4E59-4EB2-B268-641D06F9FF9C}"/>
              </a:ext>
            </a:extLst>
          </p:cNvPr>
          <p:cNvSpPr>
            <a:spLocks noGrp="1"/>
          </p:cNvSpPr>
          <p:nvPr>
            <p:ph type="sldNum" sz="quarter" idx="12"/>
          </p:nvPr>
        </p:nvSpPr>
        <p:spPr/>
        <p:txBody>
          <a:bodyPr/>
          <a:lstStyle/>
          <a:p>
            <a:fld id="{94ACAC3A-89D2-41A8-AABE-12105CD8611B}" type="slidenum">
              <a:rPr lang="zh-CN" altLang="en-US" smtClean="0"/>
              <a:t>7</a:t>
            </a:fld>
            <a:endParaRPr lang="zh-CN" altLang="en-US" dirty="0"/>
          </a:p>
        </p:txBody>
      </p:sp>
      <p:pic>
        <p:nvPicPr>
          <p:cNvPr id="27" name="图片 26">
            <a:extLst>
              <a:ext uri="{FF2B5EF4-FFF2-40B4-BE49-F238E27FC236}">
                <a16:creationId xmlns:a16="http://schemas.microsoft.com/office/drawing/2014/main" id="{D133D0F8-ECE8-4E26-AC66-988BA4599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481" y="1744238"/>
            <a:ext cx="4749255" cy="3166170"/>
          </a:xfrm>
          <a:prstGeom prst="rect">
            <a:avLst/>
          </a:prstGeom>
        </p:spPr>
      </p:pic>
      <p:pic>
        <p:nvPicPr>
          <p:cNvPr id="31" name="图片 30">
            <a:extLst>
              <a:ext uri="{FF2B5EF4-FFF2-40B4-BE49-F238E27FC236}">
                <a16:creationId xmlns:a16="http://schemas.microsoft.com/office/drawing/2014/main" id="{37EF5AB3-91A9-4834-914D-CAFDAD2D29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744238"/>
            <a:ext cx="3289815" cy="2280754"/>
          </a:xfrm>
          <a:prstGeom prst="rect">
            <a:avLst/>
          </a:prstGeom>
        </p:spPr>
      </p:pic>
      <p:pic>
        <p:nvPicPr>
          <p:cNvPr id="36" name="图片 35">
            <a:extLst>
              <a:ext uri="{FF2B5EF4-FFF2-40B4-BE49-F238E27FC236}">
                <a16:creationId xmlns:a16="http://schemas.microsoft.com/office/drawing/2014/main" id="{29144523-0599-4E6B-80AE-F4ABCA1BD3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260" y="4108175"/>
            <a:ext cx="3106766" cy="2071177"/>
          </a:xfrm>
          <a:prstGeom prst="rect">
            <a:avLst/>
          </a:prstGeom>
        </p:spPr>
      </p:pic>
      <p:sp>
        <p:nvSpPr>
          <p:cNvPr id="9" name="文本框 8">
            <a:extLst>
              <a:ext uri="{FF2B5EF4-FFF2-40B4-BE49-F238E27FC236}">
                <a16:creationId xmlns:a16="http://schemas.microsoft.com/office/drawing/2014/main" id="{1040E7DE-1734-4A60-A52B-F9A84B02DE87}"/>
              </a:ext>
            </a:extLst>
          </p:cNvPr>
          <p:cNvSpPr txBox="1"/>
          <p:nvPr/>
        </p:nvSpPr>
        <p:spPr>
          <a:xfrm>
            <a:off x="1671498" y="5213494"/>
            <a:ext cx="3556484" cy="377411"/>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中欧新动力</a:t>
            </a:r>
            <a:r>
              <a:rPr lang="en-US" altLang="zh-CN" sz="1400" dirty="0">
                <a:latin typeface="微软雅黑" panose="020B0503020204020204" pitchFamily="34" charset="-122"/>
                <a:ea typeface="微软雅黑" panose="020B0503020204020204" pitchFamily="34" charset="-122"/>
              </a:rPr>
              <a:t>A</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166009.OF</a:t>
            </a:r>
            <a:r>
              <a:rPr lang="zh-CN" altLang="en-US" sz="1400" dirty="0">
                <a:latin typeface="微软雅黑" panose="020B0503020204020204" pitchFamily="34" charset="-122"/>
                <a:ea typeface="微软雅黑" panose="020B0503020204020204" pitchFamily="34" charset="-122"/>
              </a:rPr>
              <a:t>）的基金网络</a:t>
            </a:r>
          </a:p>
        </p:txBody>
      </p:sp>
    </p:spTree>
    <p:extLst>
      <p:ext uri="{BB962C8B-B14F-4D97-AF65-F5344CB8AC3E}">
        <p14:creationId xmlns:p14="http://schemas.microsoft.com/office/powerpoint/2010/main" val="261354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基金关系网络的搭建</a:t>
            </a:r>
          </a:p>
          <a:p>
            <a:pPr algn="l"/>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3"/>
          <a:stretch>
            <a:fillRect/>
          </a:stretch>
        </p:blipFill>
        <p:spPr>
          <a:xfrm>
            <a:off x="10196052" y="-2071"/>
            <a:ext cx="1995948" cy="598112"/>
          </a:xfrm>
          <a:prstGeom prst="rect">
            <a:avLst/>
          </a:prstGeom>
        </p:spPr>
      </p:pic>
      <p:sp>
        <p:nvSpPr>
          <p:cNvPr id="16" name="矩形: 圆角 15">
            <a:extLst>
              <a:ext uri="{FF2B5EF4-FFF2-40B4-BE49-F238E27FC236}">
                <a16:creationId xmlns:a16="http://schemas.microsoft.com/office/drawing/2014/main" id="{47766625-C170-4CC4-8FF1-F8E6ED2EA604}"/>
              </a:ext>
            </a:extLst>
          </p:cNvPr>
          <p:cNvSpPr/>
          <p:nvPr/>
        </p:nvSpPr>
        <p:spPr>
          <a:xfrm>
            <a:off x="803481" y="945190"/>
            <a:ext cx="5292519" cy="3072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latin typeface="微软雅黑" panose="020B0503020204020204" pitchFamily="34" charset="-122"/>
                <a:ea typeface="微软雅黑" panose="020B0503020204020204" pitchFamily="34" charset="-122"/>
              </a:rPr>
              <a:t>网络描述性统计</a:t>
            </a:r>
          </a:p>
        </p:txBody>
      </p:sp>
      <p:sp>
        <p:nvSpPr>
          <p:cNvPr id="4" name="灯片编号占位符 3">
            <a:extLst>
              <a:ext uri="{FF2B5EF4-FFF2-40B4-BE49-F238E27FC236}">
                <a16:creationId xmlns:a16="http://schemas.microsoft.com/office/drawing/2014/main" id="{68307978-4E59-4EB2-B268-641D06F9FF9C}"/>
              </a:ext>
            </a:extLst>
          </p:cNvPr>
          <p:cNvSpPr>
            <a:spLocks noGrp="1"/>
          </p:cNvSpPr>
          <p:nvPr>
            <p:ph type="sldNum" sz="quarter" idx="12"/>
          </p:nvPr>
        </p:nvSpPr>
        <p:spPr/>
        <p:txBody>
          <a:bodyPr/>
          <a:lstStyle/>
          <a:p>
            <a:fld id="{94ACAC3A-89D2-41A8-AABE-12105CD8611B}" type="slidenum">
              <a:rPr lang="zh-CN" altLang="en-US" smtClean="0"/>
              <a:t>8</a:t>
            </a:fld>
            <a:endParaRPr lang="zh-CN" altLang="en-US"/>
          </a:p>
        </p:txBody>
      </p:sp>
      <p:graphicFrame>
        <p:nvGraphicFramePr>
          <p:cNvPr id="9" name="Table 8">
            <a:extLst>
              <a:ext uri="{FF2B5EF4-FFF2-40B4-BE49-F238E27FC236}">
                <a16:creationId xmlns:a16="http://schemas.microsoft.com/office/drawing/2014/main" id="{4DFB2B0B-F295-4D28-BE72-AFDEE9EE89D7}"/>
              </a:ext>
            </a:extLst>
          </p:cNvPr>
          <p:cNvGraphicFramePr>
            <a:graphicFrameLocks noGrp="1"/>
          </p:cNvGraphicFramePr>
          <p:nvPr>
            <p:extLst>
              <p:ext uri="{D42A27DB-BD31-4B8C-83A1-F6EECF244321}">
                <p14:modId xmlns:p14="http://schemas.microsoft.com/office/powerpoint/2010/main" val="1511056009"/>
              </p:ext>
            </p:extLst>
          </p:nvPr>
        </p:nvGraphicFramePr>
        <p:xfrm>
          <a:off x="803480" y="1491622"/>
          <a:ext cx="10550320" cy="3550830"/>
        </p:xfrm>
        <a:graphic>
          <a:graphicData uri="http://schemas.openxmlformats.org/drawingml/2006/table">
            <a:tbl>
              <a:tblPr>
                <a:tableStyleId>{5C22544A-7EE6-4342-B048-85BDC9FD1C3A}</a:tableStyleId>
              </a:tblPr>
              <a:tblGrid>
                <a:gridCol w="2110064">
                  <a:extLst>
                    <a:ext uri="{9D8B030D-6E8A-4147-A177-3AD203B41FA5}">
                      <a16:colId xmlns:a16="http://schemas.microsoft.com/office/drawing/2014/main" val="536774374"/>
                    </a:ext>
                  </a:extLst>
                </a:gridCol>
                <a:gridCol w="2110064">
                  <a:extLst>
                    <a:ext uri="{9D8B030D-6E8A-4147-A177-3AD203B41FA5}">
                      <a16:colId xmlns:a16="http://schemas.microsoft.com/office/drawing/2014/main" val="3590856176"/>
                    </a:ext>
                  </a:extLst>
                </a:gridCol>
                <a:gridCol w="2110064">
                  <a:extLst>
                    <a:ext uri="{9D8B030D-6E8A-4147-A177-3AD203B41FA5}">
                      <a16:colId xmlns:a16="http://schemas.microsoft.com/office/drawing/2014/main" val="3126419566"/>
                    </a:ext>
                  </a:extLst>
                </a:gridCol>
                <a:gridCol w="2110064">
                  <a:extLst>
                    <a:ext uri="{9D8B030D-6E8A-4147-A177-3AD203B41FA5}">
                      <a16:colId xmlns:a16="http://schemas.microsoft.com/office/drawing/2014/main" val="1669153179"/>
                    </a:ext>
                  </a:extLst>
                </a:gridCol>
                <a:gridCol w="2110064">
                  <a:extLst>
                    <a:ext uri="{9D8B030D-6E8A-4147-A177-3AD203B41FA5}">
                      <a16:colId xmlns:a16="http://schemas.microsoft.com/office/drawing/2014/main" val="2164336915"/>
                    </a:ext>
                  </a:extLst>
                </a:gridCol>
              </a:tblGrid>
              <a:tr h="627535">
                <a:tc>
                  <a:txBody>
                    <a:bodyPr/>
                    <a:lstStyle/>
                    <a:p>
                      <a:pPr algn="ctr" fontAlgn="ctr"/>
                      <a:endParaRPr lang="zh-CN" altLang="en-US" sz="2000" b="1"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2019</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四季度</a:t>
                      </a: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2020</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一季度</a:t>
                      </a: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2020</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二季度</a:t>
                      </a:r>
                    </a:p>
                  </a:txBody>
                  <a:tcPr anchor="ctr">
                    <a:solidFill>
                      <a:schemeClr val="accent1">
                        <a:lumMod val="20000"/>
                        <a:lumOff val="80000"/>
                      </a:schemeClr>
                    </a:solidFill>
                  </a:tcPr>
                </a:tc>
                <a:tc>
                  <a:txBody>
                    <a:bodyPr/>
                    <a:lstStyle/>
                    <a:p>
                      <a:pPr algn="ctr" fontAlgn="ctr"/>
                      <a:r>
                        <a:rPr lang="en-US" altLang="zh-CN" sz="2000" b="1" i="0" u="none" strike="noStrike" dirty="0">
                          <a:solidFill>
                            <a:srgbClr val="000000"/>
                          </a:solidFill>
                          <a:effectLst/>
                          <a:latin typeface="微软雅黑" panose="020B0503020204020204" pitchFamily="34" charset="-122"/>
                          <a:ea typeface="微软雅黑" panose="020B0503020204020204" pitchFamily="34" charset="-122"/>
                        </a:rPr>
                        <a:t>2020</a:t>
                      </a:r>
                      <a:r>
                        <a:rPr lang="zh-CN" altLang="en-US" sz="2000" b="1" i="0" u="none" strike="noStrike" dirty="0">
                          <a:solidFill>
                            <a:srgbClr val="000000"/>
                          </a:solidFill>
                          <a:effectLst/>
                          <a:latin typeface="微软雅黑" panose="020B0503020204020204" pitchFamily="34" charset="-122"/>
                          <a:ea typeface="微软雅黑" panose="020B0503020204020204" pitchFamily="34" charset="-122"/>
                        </a:rPr>
                        <a:t>三季度</a:t>
                      </a:r>
                    </a:p>
                  </a:txBody>
                  <a:tcPr anchor="ctr">
                    <a:solidFill>
                      <a:schemeClr val="accent1">
                        <a:lumMod val="20000"/>
                        <a:lumOff val="80000"/>
                      </a:schemeClr>
                    </a:solidFill>
                  </a:tcPr>
                </a:tc>
                <a:extLst>
                  <a:ext uri="{0D108BD9-81ED-4DB2-BD59-A6C34878D82A}">
                    <a16:rowId xmlns:a16="http://schemas.microsoft.com/office/drawing/2014/main" val="4043803478"/>
                  </a:ext>
                </a:extLst>
              </a:tr>
              <a:tr h="584659">
                <a:tc>
                  <a:txBody>
                    <a:bodyPr/>
                    <a:lstStyle/>
                    <a:p>
                      <a:pPr marL="0" algn="ctr" defTabSz="914400" rtl="0" eaLnBrk="1" fontAlgn="ctr" latinLnBrk="0" hangingPunct="1"/>
                      <a:r>
                        <a:rPr lang="zh-CN" altLang="en-US" sz="2000" b="1" i="0" u="none" strike="noStrike" kern="1200" dirty="0">
                          <a:solidFill>
                            <a:srgbClr val="000000"/>
                          </a:solidFill>
                          <a:effectLst/>
                          <a:latin typeface="微软雅黑" panose="020B0503020204020204" pitchFamily="34" charset="-122"/>
                          <a:ea typeface="微软雅黑" panose="020B0503020204020204" pitchFamily="34" charset="-122"/>
                          <a:cs typeface="+mn-cs"/>
                        </a:rPr>
                        <a:t>样本基金数</a:t>
                      </a:r>
                    </a:p>
                  </a:txBody>
                  <a:tcPr marL="4763" marR="4763" marT="4763" marB="0" anchor="ctr"/>
                </a:tc>
                <a:tc>
                  <a:txBody>
                    <a:bodyPr/>
                    <a:lstStyle/>
                    <a:p>
                      <a:pPr marL="0" algn="l" defTabSz="914400" rtl="0" eaLnBrk="1" fontAlgn="ctr" latinLnBrk="0" hangingPunct="1"/>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805</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839</a:t>
                      </a: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879</a:t>
                      </a: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932</a:t>
                      </a:r>
                    </a:p>
                  </a:txBody>
                  <a:tcPr marL="4763" marR="4763" marT="4763" marB="0" anchor="ctr"/>
                </a:tc>
                <a:extLst>
                  <a:ext uri="{0D108BD9-81ED-4DB2-BD59-A6C34878D82A}">
                    <a16:rowId xmlns:a16="http://schemas.microsoft.com/office/drawing/2014/main" val="4222528735"/>
                  </a:ext>
                </a:extLst>
              </a:tr>
              <a:tr h="584659">
                <a:tc>
                  <a:txBody>
                    <a:bodyPr/>
                    <a:lstStyle/>
                    <a:p>
                      <a:pPr marL="0" algn="ctr" defTabSz="914400" rtl="0" eaLnBrk="1" fontAlgn="ctr" latinLnBrk="0" hangingPunct="1"/>
                      <a:r>
                        <a:rPr lang="zh-CN" altLang="en-US" sz="2000" b="1" i="0" u="none" strike="noStrike" kern="1200" dirty="0">
                          <a:solidFill>
                            <a:srgbClr val="000000"/>
                          </a:solidFill>
                          <a:effectLst/>
                          <a:latin typeface="微软雅黑" panose="020B0503020204020204" pitchFamily="34" charset="-122"/>
                          <a:ea typeface="微软雅黑" panose="020B0503020204020204" pitchFamily="34" charset="-122"/>
                          <a:cs typeface="+mn-cs"/>
                        </a:rPr>
                        <a:t>连接边数</a:t>
                      </a:r>
                      <a:endParaRPr lang="en-US" sz="2000" b="1"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4763" marR="4763" marT="4763" marB="0" anchor="ctr"/>
                </a:tc>
                <a:tc>
                  <a:txBody>
                    <a:bodyPr/>
                    <a:lstStyle/>
                    <a:p>
                      <a:pPr marL="0" algn="l" defTabSz="914400" rtl="0" eaLnBrk="1" fontAlgn="ctr" latinLnBrk="0" hangingPunct="1"/>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24272</a:t>
                      </a:r>
                      <a:endParaRPr 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18225</a:t>
                      </a: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27025</a:t>
                      </a:r>
                    </a:p>
                  </a:txBody>
                  <a:tcPr marL="4763" marR="4763" marT="4763"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 35583</a:t>
                      </a:r>
                    </a:p>
                  </a:txBody>
                  <a:tcPr marL="4763" marR="4763" marT="4763" marB="0" anchor="ctr"/>
                </a:tc>
                <a:extLst>
                  <a:ext uri="{0D108BD9-81ED-4DB2-BD59-A6C34878D82A}">
                    <a16:rowId xmlns:a16="http://schemas.microsoft.com/office/drawing/2014/main" val="3271259163"/>
                  </a:ext>
                </a:extLst>
              </a:tr>
              <a:tr h="584659">
                <a:tc>
                  <a:txBody>
                    <a:bodyPr/>
                    <a:lstStyle/>
                    <a:p>
                      <a:pPr marL="0" algn="ctr" defTabSz="914400" rtl="0" eaLnBrk="1" fontAlgn="ctr" latinLnBrk="0" hangingPunct="1"/>
                      <a:r>
                        <a:rPr lang="zh-CN" altLang="en-US" sz="2000" b="1" i="0" u="none" strike="noStrike" kern="1200" dirty="0">
                          <a:solidFill>
                            <a:srgbClr val="000000"/>
                          </a:solidFill>
                          <a:effectLst/>
                          <a:latin typeface="微软雅黑" panose="020B0503020204020204" pitchFamily="34" charset="-122"/>
                          <a:ea typeface="微软雅黑" panose="020B0503020204020204" pitchFamily="34" charset="-122"/>
                          <a:cs typeface="+mn-cs"/>
                        </a:rPr>
                        <a:t>网络密度</a:t>
                      </a:r>
                    </a:p>
                  </a:txBody>
                  <a:tcPr anchor="ctr"/>
                </a:tc>
                <a:tc>
                  <a:txBody>
                    <a:bodyPr/>
                    <a:lstStyle/>
                    <a:p>
                      <a:pPr marL="0" algn="l" defTabSz="914400" rtl="0" eaLnBrk="1" fontAlgn="ctr" latinLnBrk="0" hangingPunct="1"/>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0.075</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0.052</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0.070</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0.082</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extLst>
                  <a:ext uri="{0D108BD9-81ED-4DB2-BD59-A6C34878D82A}">
                    <a16:rowId xmlns:a16="http://schemas.microsoft.com/office/drawing/2014/main" val="4005790743"/>
                  </a:ext>
                </a:extLst>
              </a:tr>
              <a:tr h="584659">
                <a:tc>
                  <a:txBody>
                    <a:bodyPr/>
                    <a:lstStyle/>
                    <a:p>
                      <a:pPr marL="0" algn="ctr" defTabSz="914400" rtl="0" eaLnBrk="1" fontAlgn="ctr" latinLnBrk="0" hangingPunct="1"/>
                      <a:r>
                        <a:rPr lang="zh-CN" altLang="en-US" sz="2000" b="1" i="0" u="none" strike="noStrike" kern="1200" dirty="0">
                          <a:solidFill>
                            <a:srgbClr val="000000"/>
                          </a:solidFill>
                          <a:effectLst/>
                          <a:latin typeface="微软雅黑" panose="020B0503020204020204" pitchFamily="34" charset="-122"/>
                          <a:ea typeface="微软雅黑" panose="020B0503020204020204" pitchFamily="34" charset="-122"/>
                          <a:cs typeface="+mn-cs"/>
                        </a:rPr>
                        <a:t>支配基金占比</a:t>
                      </a:r>
                    </a:p>
                  </a:txBody>
                  <a:tcPr anchor="ctr"/>
                </a:tc>
                <a:tc>
                  <a:txBody>
                    <a:bodyPr/>
                    <a:lstStyle/>
                    <a:p>
                      <a:pPr marL="0" algn="l" defTabSz="914400" rtl="0" eaLnBrk="1" fontAlgn="ctr" latinLnBrk="0" hangingPunct="1"/>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0.1632</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0.1358</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0.1474</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0.1234</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extLst>
                  <a:ext uri="{0D108BD9-81ED-4DB2-BD59-A6C34878D82A}">
                    <a16:rowId xmlns:a16="http://schemas.microsoft.com/office/drawing/2014/main" val="1942331545"/>
                  </a:ext>
                </a:extLst>
              </a:tr>
              <a:tr h="584659">
                <a:tc>
                  <a:txBody>
                    <a:bodyPr/>
                    <a:lstStyle/>
                    <a:p>
                      <a:pPr marL="0" algn="ctr" defTabSz="914400" rtl="0" eaLnBrk="1" fontAlgn="ctr" latinLnBrk="0" hangingPunct="1"/>
                      <a:r>
                        <a:rPr lang="zh-CN" altLang="en-US" sz="2000" b="1" i="0" u="none" strike="noStrike" kern="1200" dirty="0">
                          <a:solidFill>
                            <a:srgbClr val="000000"/>
                          </a:solidFill>
                          <a:effectLst/>
                          <a:latin typeface="微软雅黑" panose="020B0503020204020204" pitchFamily="34" charset="-122"/>
                          <a:ea typeface="微软雅黑" panose="020B0503020204020204" pitchFamily="34" charset="-122"/>
                          <a:cs typeface="+mn-cs"/>
                        </a:rPr>
                        <a:t>重仓股票数</a:t>
                      </a:r>
                    </a:p>
                  </a:txBody>
                  <a:tcPr anchor="ctr"/>
                </a:tc>
                <a:tc>
                  <a:txBody>
                    <a:bodyPr/>
                    <a:lstStyle/>
                    <a:p>
                      <a:pPr marL="0" algn="l" defTabSz="914400" rtl="0" eaLnBrk="1" fontAlgn="ctr" latinLnBrk="0" hangingPunct="1"/>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939</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1000</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1007</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rPr>
                        <a:t>1102</a:t>
                      </a:r>
                      <a:endParaRPr lang="zh-CN" altLang="en-US" sz="1600" b="0" i="0" u="none" strike="noStrike" kern="1200" dirty="0">
                        <a:solidFill>
                          <a:srgbClr val="000000"/>
                        </a:solidFill>
                        <a:effectLst/>
                        <a:latin typeface="Microsoft YaHei" panose="020B0503020204020204" pitchFamily="34" charset="-122"/>
                        <a:ea typeface="Microsoft YaHei" panose="020B0503020204020204" pitchFamily="34" charset="-122"/>
                        <a:cs typeface="+mn-cs"/>
                      </a:endParaRPr>
                    </a:p>
                  </a:txBody>
                  <a:tcPr anchor="ctr"/>
                </a:tc>
                <a:extLst>
                  <a:ext uri="{0D108BD9-81ED-4DB2-BD59-A6C34878D82A}">
                    <a16:rowId xmlns:a16="http://schemas.microsoft.com/office/drawing/2014/main" val="3942662656"/>
                  </a:ext>
                </a:extLst>
              </a:tr>
            </a:tbl>
          </a:graphicData>
        </a:graphic>
      </p:graphicFrame>
      <p:grpSp>
        <p:nvGrpSpPr>
          <p:cNvPr id="12" name="组合 11">
            <a:extLst>
              <a:ext uri="{FF2B5EF4-FFF2-40B4-BE49-F238E27FC236}">
                <a16:creationId xmlns:a16="http://schemas.microsoft.com/office/drawing/2014/main" id="{A9F56D08-385C-4194-8C5A-BCA98CDF9136}"/>
              </a:ext>
            </a:extLst>
          </p:cNvPr>
          <p:cNvGrpSpPr/>
          <p:nvPr/>
        </p:nvGrpSpPr>
        <p:grpSpPr>
          <a:xfrm>
            <a:off x="803481" y="5329436"/>
            <a:ext cx="8930241" cy="517114"/>
            <a:chOff x="857842" y="4386372"/>
            <a:chExt cx="8930241" cy="517114"/>
          </a:xfrm>
        </p:grpSpPr>
        <p:sp>
          <p:nvSpPr>
            <p:cNvPr id="13" name="文本框 12">
              <a:extLst>
                <a:ext uri="{FF2B5EF4-FFF2-40B4-BE49-F238E27FC236}">
                  <a16:creationId xmlns:a16="http://schemas.microsoft.com/office/drawing/2014/main" id="{DE9C7D2E-D729-47D2-ABB6-C7D639CF1EA2}"/>
                </a:ext>
              </a:extLst>
            </p:cNvPr>
            <p:cNvSpPr txBox="1"/>
            <p:nvPr/>
          </p:nvSpPr>
          <p:spPr>
            <a:xfrm>
              <a:off x="947890" y="4387018"/>
              <a:ext cx="8840193" cy="418191"/>
            </a:xfrm>
            <a:prstGeom prst="rect">
              <a:avLst/>
            </a:prstGeom>
            <a:noFill/>
          </p:spPr>
          <p:txBody>
            <a:bodyPr wrap="square" rtlCol="0">
              <a:spAutoFit/>
            </a:bodyPr>
            <a:lstStyle/>
            <a:p>
              <a:pPr lvl="1">
                <a:lnSpc>
                  <a:spcPct val="150000"/>
                </a:lnSpc>
              </a:pPr>
              <a:r>
                <a:rPr lang="zh-CN" altLang="en-US" sz="1600" dirty="0">
                  <a:latin typeface="微软雅黑" panose="020B0503020204020204" pitchFamily="34" charset="-122"/>
                  <a:ea typeface="微软雅黑" panose="020B0503020204020204" pitchFamily="34" charset="-122"/>
                </a:rPr>
                <a:t>网络密度：网络中实际存在的边数与可容纳的边数上限的比值。</a:t>
              </a:r>
              <a:endParaRPr lang="en-US" altLang="zh-CN" sz="1600" dirty="0">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C4441485-EBC4-497B-ADCF-0927138029B3}"/>
                </a:ext>
              </a:extLst>
            </p:cNvPr>
            <p:cNvGrpSpPr/>
            <p:nvPr/>
          </p:nvGrpSpPr>
          <p:grpSpPr>
            <a:xfrm>
              <a:off x="857842" y="4386372"/>
              <a:ext cx="700281" cy="517114"/>
              <a:chOff x="7224522" y="2332384"/>
              <a:chExt cx="700281" cy="517114"/>
            </a:xfrm>
          </p:grpSpPr>
          <p:sp>
            <p:nvSpPr>
              <p:cNvPr id="15" name="菱形 14">
                <a:extLst>
                  <a:ext uri="{FF2B5EF4-FFF2-40B4-BE49-F238E27FC236}">
                    <a16:creationId xmlns:a16="http://schemas.microsoft.com/office/drawing/2014/main" id="{AFFCC54C-2D67-41B2-A647-E260526D1A70}"/>
                  </a:ext>
                </a:extLst>
              </p:cNvPr>
              <p:cNvSpPr/>
              <p:nvPr/>
            </p:nvSpPr>
            <p:spPr>
              <a:xfrm>
                <a:off x="7224522" y="2332384"/>
                <a:ext cx="515110" cy="517114"/>
              </a:xfrm>
              <a:prstGeom prst="diamond">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0142C8C0-C258-40BD-AB20-7A74A88F62F7}"/>
                  </a:ext>
                </a:extLst>
              </p:cNvPr>
              <p:cNvSpPr txBox="1"/>
              <p:nvPr/>
            </p:nvSpPr>
            <p:spPr>
              <a:xfrm>
                <a:off x="7248941" y="2465553"/>
                <a:ext cx="675862" cy="215444"/>
              </a:xfrm>
              <a:prstGeom prst="rect">
                <a:avLst/>
              </a:prstGeom>
              <a:noFill/>
            </p:spPr>
            <p:txBody>
              <a:bodyPr wrap="square" rtlCol="0">
                <a:spAutoFit/>
              </a:bodyPr>
              <a:lstStyle/>
              <a:p>
                <a:r>
                  <a:rPr lang="en-US" altLang="zh-CN" sz="800" dirty="0">
                    <a:solidFill>
                      <a:schemeClr val="bg1"/>
                    </a:solidFill>
                  </a:rPr>
                  <a:t>Define</a:t>
                </a:r>
                <a:endParaRPr lang="zh-CN" altLang="en-US" sz="800" dirty="0">
                  <a:solidFill>
                    <a:schemeClr val="bg1"/>
                  </a:solidFill>
                </a:endParaRPr>
              </a:p>
            </p:txBody>
          </p:sp>
        </p:grpSp>
      </p:grpSp>
      <p:grpSp>
        <p:nvGrpSpPr>
          <p:cNvPr id="18" name="组合 17">
            <a:extLst>
              <a:ext uri="{FF2B5EF4-FFF2-40B4-BE49-F238E27FC236}">
                <a16:creationId xmlns:a16="http://schemas.microsoft.com/office/drawing/2014/main" id="{E70E1309-B8CA-406F-8DD7-6B68BF8FB397}"/>
              </a:ext>
            </a:extLst>
          </p:cNvPr>
          <p:cNvGrpSpPr/>
          <p:nvPr/>
        </p:nvGrpSpPr>
        <p:grpSpPr>
          <a:xfrm>
            <a:off x="803480" y="6031533"/>
            <a:ext cx="8930241" cy="517114"/>
            <a:chOff x="857842" y="4386372"/>
            <a:chExt cx="8930241" cy="517114"/>
          </a:xfrm>
        </p:grpSpPr>
        <p:sp>
          <p:nvSpPr>
            <p:cNvPr id="19" name="文本框 18">
              <a:extLst>
                <a:ext uri="{FF2B5EF4-FFF2-40B4-BE49-F238E27FC236}">
                  <a16:creationId xmlns:a16="http://schemas.microsoft.com/office/drawing/2014/main" id="{9DACB3C6-B4A3-4BDB-BA09-D41F5362B208}"/>
                </a:ext>
              </a:extLst>
            </p:cNvPr>
            <p:cNvSpPr txBox="1"/>
            <p:nvPr/>
          </p:nvSpPr>
          <p:spPr>
            <a:xfrm>
              <a:off x="947890" y="4387018"/>
              <a:ext cx="8840193" cy="418191"/>
            </a:xfrm>
            <a:prstGeom prst="rect">
              <a:avLst/>
            </a:prstGeom>
            <a:noFill/>
          </p:spPr>
          <p:txBody>
            <a:bodyPr wrap="square" rtlCol="0">
              <a:spAutoFit/>
            </a:bodyPr>
            <a:lstStyle/>
            <a:p>
              <a:pPr lvl="1">
                <a:lnSpc>
                  <a:spcPct val="150000"/>
                </a:lnSpc>
              </a:pPr>
              <a:r>
                <a:rPr lang="zh-CN" altLang="en-US" sz="1600" dirty="0">
                  <a:latin typeface="微软雅黑" panose="020B0503020204020204" pitchFamily="34" charset="-122"/>
                  <a:ea typeface="微软雅黑" panose="020B0503020204020204" pitchFamily="34" charset="-122"/>
                </a:rPr>
                <a:t>支配集：支配集在网络的补集中的所有顶点都至少与支配集中一个顶点有边相连。</a:t>
              </a:r>
              <a:endParaRPr lang="en-US" altLang="zh-CN" sz="1600" dirty="0">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E684BC37-3F83-4EC0-ACDE-6C923CA91B9E}"/>
                </a:ext>
              </a:extLst>
            </p:cNvPr>
            <p:cNvGrpSpPr/>
            <p:nvPr/>
          </p:nvGrpSpPr>
          <p:grpSpPr>
            <a:xfrm>
              <a:off x="857842" y="4386372"/>
              <a:ext cx="700281" cy="517114"/>
              <a:chOff x="7224522" y="2332384"/>
              <a:chExt cx="700281" cy="517114"/>
            </a:xfrm>
          </p:grpSpPr>
          <p:sp>
            <p:nvSpPr>
              <p:cNvPr id="21" name="菱形 20">
                <a:extLst>
                  <a:ext uri="{FF2B5EF4-FFF2-40B4-BE49-F238E27FC236}">
                    <a16:creationId xmlns:a16="http://schemas.microsoft.com/office/drawing/2014/main" id="{B22E1BEE-8583-41F8-9020-A9454D1EBC51}"/>
                  </a:ext>
                </a:extLst>
              </p:cNvPr>
              <p:cNvSpPr/>
              <p:nvPr/>
            </p:nvSpPr>
            <p:spPr>
              <a:xfrm>
                <a:off x="7224522" y="2332384"/>
                <a:ext cx="515110" cy="517114"/>
              </a:xfrm>
              <a:prstGeom prst="diamond">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915EC78-7A8D-4CC8-A120-C87F8E85DD7D}"/>
                  </a:ext>
                </a:extLst>
              </p:cNvPr>
              <p:cNvSpPr txBox="1"/>
              <p:nvPr/>
            </p:nvSpPr>
            <p:spPr>
              <a:xfrm>
                <a:off x="7248941" y="2465553"/>
                <a:ext cx="675862" cy="215444"/>
              </a:xfrm>
              <a:prstGeom prst="rect">
                <a:avLst/>
              </a:prstGeom>
              <a:noFill/>
            </p:spPr>
            <p:txBody>
              <a:bodyPr wrap="square" rtlCol="0">
                <a:spAutoFit/>
              </a:bodyPr>
              <a:lstStyle/>
              <a:p>
                <a:r>
                  <a:rPr lang="en-US" altLang="zh-CN" sz="800" dirty="0">
                    <a:solidFill>
                      <a:schemeClr val="bg1"/>
                    </a:solidFill>
                  </a:rPr>
                  <a:t>Define</a:t>
                </a:r>
                <a:endParaRPr lang="zh-CN" altLang="en-US" sz="800" dirty="0">
                  <a:solidFill>
                    <a:schemeClr val="bg1"/>
                  </a:solidFill>
                </a:endParaRPr>
              </a:p>
            </p:txBody>
          </p:sp>
        </p:grpSp>
      </p:grpSp>
    </p:spTree>
    <p:extLst>
      <p:ext uri="{BB962C8B-B14F-4D97-AF65-F5344CB8AC3E}">
        <p14:creationId xmlns:p14="http://schemas.microsoft.com/office/powerpoint/2010/main" val="1281521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D53FDF9-5DE7-492A-98AD-C7932B515AA9}"/>
              </a:ext>
            </a:extLst>
          </p:cNvPr>
          <p:cNvSpPr>
            <a:spLocks noGrp="1"/>
          </p:cNvSpPr>
          <p:nvPr>
            <p:ph type="subTitle" idx="1"/>
          </p:nvPr>
        </p:nvSpPr>
        <p:spPr>
          <a:xfrm>
            <a:off x="695325" y="411280"/>
            <a:ext cx="10801350" cy="423208"/>
          </a:xfrm>
        </p:spPr>
        <p:txBody>
          <a:bodyPr>
            <a:normAutofit/>
          </a:bodyPr>
          <a:lstStyle/>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rPr>
              <a:t>网络存在性</a:t>
            </a:r>
          </a:p>
        </p:txBody>
      </p:sp>
      <p:pic>
        <p:nvPicPr>
          <p:cNvPr id="5" name="图片 4">
            <a:extLst>
              <a:ext uri="{FF2B5EF4-FFF2-40B4-BE49-F238E27FC236}">
                <a16:creationId xmlns:a16="http://schemas.microsoft.com/office/drawing/2014/main" id="{D90E1BD7-5504-4C2B-A747-E7952D968FD2}"/>
              </a:ext>
            </a:extLst>
          </p:cNvPr>
          <p:cNvPicPr>
            <a:picLocks noChangeAspect="1"/>
          </p:cNvPicPr>
          <p:nvPr/>
        </p:nvPicPr>
        <p:blipFill>
          <a:blip r:embed="rId3"/>
          <a:stretch>
            <a:fillRect/>
          </a:stretch>
        </p:blipFill>
        <p:spPr>
          <a:xfrm>
            <a:off x="10196052" y="-2071"/>
            <a:ext cx="1995948" cy="598112"/>
          </a:xfrm>
          <a:prstGeom prst="rect">
            <a:avLst/>
          </a:prstGeom>
        </p:spPr>
      </p:pic>
      <p:sp>
        <p:nvSpPr>
          <p:cNvPr id="16" name="矩形: 圆角 15">
            <a:extLst>
              <a:ext uri="{FF2B5EF4-FFF2-40B4-BE49-F238E27FC236}">
                <a16:creationId xmlns:a16="http://schemas.microsoft.com/office/drawing/2014/main" id="{47766625-C170-4CC4-8FF1-F8E6ED2EA604}"/>
              </a:ext>
            </a:extLst>
          </p:cNvPr>
          <p:cNvSpPr/>
          <p:nvPr/>
        </p:nvSpPr>
        <p:spPr>
          <a:xfrm>
            <a:off x="803481" y="945190"/>
            <a:ext cx="5292519" cy="3072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latin typeface="微软雅黑" panose="020B0503020204020204" pitchFamily="34" charset="-122"/>
                <a:ea typeface="微软雅黑" panose="020B0503020204020204" pitchFamily="34" charset="-122"/>
              </a:rPr>
              <a:t>基金经理的投资决策是否受到网络中信息的影响？</a:t>
            </a:r>
          </a:p>
        </p:txBody>
      </p:sp>
      <p:sp>
        <p:nvSpPr>
          <p:cNvPr id="4" name="灯片编号占位符 3">
            <a:extLst>
              <a:ext uri="{FF2B5EF4-FFF2-40B4-BE49-F238E27FC236}">
                <a16:creationId xmlns:a16="http://schemas.microsoft.com/office/drawing/2014/main" id="{68307978-4E59-4EB2-B268-641D06F9FF9C}"/>
              </a:ext>
            </a:extLst>
          </p:cNvPr>
          <p:cNvSpPr>
            <a:spLocks noGrp="1"/>
          </p:cNvSpPr>
          <p:nvPr>
            <p:ph type="sldNum" sz="quarter" idx="12"/>
          </p:nvPr>
        </p:nvSpPr>
        <p:spPr/>
        <p:txBody>
          <a:bodyPr/>
          <a:lstStyle/>
          <a:p>
            <a:fld id="{94ACAC3A-89D2-41A8-AABE-12105CD8611B}" type="slidenum">
              <a:rPr lang="zh-CN" altLang="en-US" smtClean="0"/>
              <a:t>9</a:t>
            </a:fld>
            <a:endParaRPr lang="zh-CN" altLang="en-US"/>
          </a:p>
        </p:txBody>
      </p:sp>
      <p:grpSp>
        <p:nvGrpSpPr>
          <p:cNvPr id="12" name="组合 11">
            <a:extLst>
              <a:ext uri="{FF2B5EF4-FFF2-40B4-BE49-F238E27FC236}">
                <a16:creationId xmlns:a16="http://schemas.microsoft.com/office/drawing/2014/main" id="{A9F56D08-385C-4194-8C5A-BCA98CDF9136}"/>
              </a:ext>
            </a:extLst>
          </p:cNvPr>
          <p:cNvGrpSpPr/>
          <p:nvPr/>
        </p:nvGrpSpPr>
        <p:grpSpPr>
          <a:xfrm>
            <a:off x="695325" y="1570382"/>
            <a:ext cx="8930241" cy="517114"/>
            <a:chOff x="857842" y="4386372"/>
            <a:chExt cx="8930241" cy="517114"/>
          </a:xfrm>
        </p:grpSpPr>
        <p:sp>
          <p:nvSpPr>
            <p:cNvPr id="13" name="文本框 12">
              <a:extLst>
                <a:ext uri="{FF2B5EF4-FFF2-40B4-BE49-F238E27FC236}">
                  <a16:creationId xmlns:a16="http://schemas.microsoft.com/office/drawing/2014/main" id="{DE9C7D2E-D729-47D2-ABB6-C7D639CF1EA2}"/>
                </a:ext>
              </a:extLst>
            </p:cNvPr>
            <p:cNvSpPr txBox="1"/>
            <p:nvPr/>
          </p:nvSpPr>
          <p:spPr>
            <a:xfrm>
              <a:off x="947890" y="4413522"/>
              <a:ext cx="8840193" cy="377411"/>
            </a:xfrm>
            <a:prstGeom prst="rect">
              <a:avLst/>
            </a:prstGeom>
            <a:noFill/>
          </p:spPr>
          <p:txBody>
            <a:bodyPr wrap="square" rtlCol="0">
              <a:spAutoFit/>
            </a:bodyPr>
            <a:lstStyle/>
            <a:p>
              <a:pPr lvl="1">
                <a:lnSpc>
                  <a:spcPct val="150000"/>
                </a:lnSpc>
              </a:pPr>
              <a:r>
                <a:rPr lang="zh-CN" altLang="en-US" sz="1400" dirty="0">
                  <a:latin typeface="微软雅黑" panose="020B0503020204020204" pitchFamily="34" charset="-122"/>
                  <a:ea typeface="微软雅黑" panose="020B0503020204020204" pitchFamily="34" charset="-122"/>
                </a:rPr>
                <a:t>基金 </a:t>
              </a:r>
              <a:r>
                <a:rPr lang="en-US" altLang="zh-CN" sz="1400" dirty="0">
                  <a:latin typeface="微软雅黑" panose="020B0503020204020204" pitchFamily="34" charset="-122"/>
                  <a:ea typeface="微软雅黑" panose="020B0503020204020204" pitchFamily="34" charset="-122"/>
                </a:rPr>
                <a:t>J </a:t>
              </a:r>
              <a:r>
                <a:rPr lang="zh-CN" altLang="en-US" sz="1400" dirty="0">
                  <a:latin typeface="微软雅黑" panose="020B0503020204020204" pitchFamily="34" charset="-122"/>
                  <a:ea typeface="微软雅黑" panose="020B0503020204020204" pitchFamily="34" charset="-122"/>
                </a:rPr>
                <a:t>的网络</a:t>
              </a:r>
              <a:r>
                <a:rPr lang="en-US" altLang="zh-CN" sz="1400" dirty="0">
                  <a:latin typeface="微软雅黑" panose="020B0503020204020204" pitchFamily="34" charset="-122"/>
                  <a:ea typeface="微软雅黑" panose="020B0503020204020204" pitchFamily="34" charset="-122"/>
                </a:rPr>
                <a:t>S(J)</a:t>
              </a:r>
              <a:r>
                <a:rPr lang="zh-CN" altLang="en-US" sz="1400" dirty="0">
                  <a:latin typeface="微软雅黑" panose="020B0503020204020204" pitchFamily="34" charset="-122"/>
                  <a:ea typeface="微软雅黑" panose="020B0503020204020204" pitchFamily="34" charset="-122"/>
                </a:rPr>
                <a:t>：所有与基金 </a:t>
              </a:r>
              <a:r>
                <a:rPr lang="en-US" altLang="zh-CN" sz="1400" dirty="0">
                  <a:latin typeface="微软雅黑" panose="020B0503020204020204" pitchFamily="34" charset="-122"/>
                  <a:ea typeface="微软雅黑" panose="020B0503020204020204" pitchFamily="34" charset="-122"/>
                </a:rPr>
                <a:t>J </a:t>
              </a:r>
              <a:r>
                <a:rPr lang="zh-CN" altLang="en-US" sz="1400" dirty="0">
                  <a:latin typeface="微软雅黑" panose="020B0503020204020204" pitchFamily="34" charset="-122"/>
                  <a:ea typeface="微软雅黑" panose="020B0503020204020204" pitchFamily="34" charset="-122"/>
                </a:rPr>
                <a:t>有边相连的其他基金的集合。</a:t>
              </a:r>
              <a:endParaRPr lang="en-US" altLang="zh-CN" sz="1400" dirty="0">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C4441485-EBC4-497B-ADCF-0927138029B3}"/>
                </a:ext>
              </a:extLst>
            </p:cNvPr>
            <p:cNvGrpSpPr/>
            <p:nvPr/>
          </p:nvGrpSpPr>
          <p:grpSpPr>
            <a:xfrm>
              <a:off x="857842" y="4386372"/>
              <a:ext cx="700281" cy="517114"/>
              <a:chOff x="7224522" y="2332384"/>
              <a:chExt cx="700281" cy="517114"/>
            </a:xfrm>
          </p:grpSpPr>
          <p:sp>
            <p:nvSpPr>
              <p:cNvPr id="15" name="菱形 14">
                <a:extLst>
                  <a:ext uri="{FF2B5EF4-FFF2-40B4-BE49-F238E27FC236}">
                    <a16:creationId xmlns:a16="http://schemas.microsoft.com/office/drawing/2014/main" id="{AFFCC54C-2D67-41B2-A647-E260526D1A70}"/>
                  </a:ext>
                </a:extLst>
              </p:cNvPr>
              <p:cNvSpPr/>
              <p:nvPr/>
            </p:nvSpPr>
            <p:spPr>
              <a:xfrm>
                <a:off x="7224522" y="2332384"/>
                <a:ext cx="515110" cy="517114"/>
              </a:xfrm>
              <a:prstGeom prst="diamond">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0142C8C0-C258-40BD-AB20-7A74A88F62F7}"/>
                  </a:ext>
                </a:extLst>
              </p:cNvPr>
              <p:cNvSpPr txBox="1"/>
              <p:nvPr/>
            </p:nvSpPr>
            <p:spPr>
              <a:xfrm>
                <a:off x="7248941" y="2465553"/>
                <a:ext cx="675862" cy="215444"/>
              </a:xfrm>
              <a:prstGeom prst="rect">
                <a:avLst/>
              </a:prstGeom>
              <a:noFill/>
            </p:spPr>
            <p:txBody>
              <a:bodyPr wrap="square" rtlCol="0">
                <a:spAutoFit/>
              </a:bodyPr>
              <a:lstStyle/>
              <a:p>
                <a:r>
                  <a:rPr lang="en-US" altLang="zh-CN" sz="800" dirty="0">
                    <a:solidFill>
                      <a:schemeClr val="bg1"/>
                    </a:solidFill>
                  </a:rPr>
                  <a:t>Define</a:t>
                </a:r>
                <a:endParaRPr lang="zh-CN" altLang="en-US" sz="800" dirty="0">
                  <a:solidFill>
                    <a:schemeClr val="bg1"/>
                  </a:solidFill>
                </a:endParaRPr>
              </a:p>
            </p:txBody>
          </p:sp>
        </p:grpSp>
      </p:grpSp>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BA77F0B4-25F1-457B-8500-CA843485880C}"/>
                  </a:ext>
                </a:extLst>
              </p:cNvPr>
              <p:cNvSpPr txBox="1"/>
              <p:nvPr/>
            </p:nvSpPr>
            <p:spPr>
              <a:xfrm>
                <a:off x="231970" y="3374963"/>
                <a:ext cx="10163307" cy="1492973"/>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其中</a:t>
                </a:r>
                <a14:m>
                  <m:oMath xmlns:m="http://schemas.openxmlformats.org/officeDocument/2006/math">
                    <m:r>
                      <a:rPr lang="en-US" altLang="zh-CN" sz="1400">
                        <a:latin typeface="Cambria Math" panose="02040503050406030204" pitchFamily="18" charset="0"/>
                        <a:ea typeface="微软雅黑" panose="020B0503020204020204" pitchFamily="34" charset="-122"/>
                      </a:rPr>
                      <m:t>∆</m:t>
                    </m:r>
                    <m:sSubSup>
                      <m:sSubSupPr>
                        <m:ctrlPr>
                          <a:rPr lang="en-US" altLang="zh-CN" sz="1400" i="1">
                            <a:latin typeface="Cambria Math" panose="02040503050406030204" pitchFamily="18" charset="0"/>
                            <a:ea typeface="微软雅黑" panose="020B0503020204020204" pitchFamily="34" charset="-122"/>
                          </a:rPr>
                        </m:ctrlPr>
                      </m:sSubSupPr>
                      <m:e>
                        <m:r>
                          <m:rPr>
                            <m:sty m:val="p"/>
                          </m:rPr>
                          <a:rPr lang="en-US" altLang="zh-CN" sz="1400">
                            <a:latin typeface="Cambria Math" panose="02040503050406030204" pitchFamily="18" charset="0"/>
                            <a:ea typeface="微软雅黑" panose="020B0503020204020204" pitchFamily="34" charset="-122"/>
                          </a:rPr>
                          <m:t>y</m:t>
                        </m:r>
                      </m:e>
                      <m:sub>
                        <m:r>
                          <a:rPr lang="en-US" altLang="zh-CN" sz="1400">
                            <a:latin typeface="Cambria Math" panose="02040503050406030204" pitchFamily="18" charset="0"/>
                            <a:ea typeface="微软雅黑" panose="020B0503020204020204" pitchFamily="34" charset="-122"/>
                          </a:rPr>
                          <m:t>𝐽</m:t>
                        </m:r>
                        <m:r>
                          <a:rPr lang="en-US" altLang="zh-CN" sz="1400">
                            <a:latin typeface="Cambria Math" panose="02040503050406030204" pitchFamily="18" charset="0"/>
                            <a:ea typeface="微软雅黑" panose="020B0503020204020204" pitchFamily="34" charset="-122"/>
                          </a:rPr>
                          <m:t>,</m:t>
                        </m:r>
                        <m:r>
                          <a:rPr lang="en-US" altLang="zh-CN" sz="1400">
                            <a:latin typeface="Cambria Math" panose="02040503050406030204" pitchFamily="18" charset="0"/>
                            <a:ea typeface="微软雅黑" panose="020B0503020204020204" pitchFamily="34" charset="-122"/>
                          </a:rPr>
                          <m:t>𝑡</m:t>
                        </m:r>
                      </m:sub>
                      <m:sup>
                        <m:r>
                          <a:rPr lang="en-US" altLang="zh-CN" sz="1400">
                            <a:latin typeface="Cambria Math" panose="02040503050406030204" pitchFamily="18" charset="0"/>
                            <a:ea typeface="微软雅黑" panose="020B0503020204020204" pitchFamily="34" charset="-122"/>
                          </a:rPr>
                          <m:t>𝑖</m:t>
                        </m:r>
                      </m:sup>
                    </m:sSubSup>
                    <m:r>
                      <a:rPr lang="zh-CN" altLang="en-US" sz="1400">
                        <a:latin typeface="Cambria Math" panose="02040503050406030204" pitchFamily="18" charset="0"/>
                        <a:ea typeface="微软雅黑" panose="020B0503020204020204" pitchFamily="34" charset="-122"/>
                      </a:rPr>
                      <m:t>表示</m:t>
                    </m:r>
                  </m:oMath>
                </a14:m>
                <a:r>
                  <a:rPr lang="zh-CN" altLang="en-US" sz="1400" dirty="0">
                    <a:latin typeface="微软雅黑" panose="020B0503020204020204" pitchFamily="34" charset="-122"/>
                    <a:ea typeface="微软雅黑" panose="020B0503020204020204" pitchFamily="34" charset="-122"/>
                  </a:rPr>
                  <a:t>在时刻</a:t>
                </a:r>
                <a:r>
                  <a:rPr lang="en-US" altLang="zh-CN" sz="1400" dirty="0">
                    <a:latin typeface="微软雅黑" panose="020B0503020204020204" pitchFamily="34" charset="-122"/>
                    <a:ea typeface="微软雅黑" panose="020B0503020204020204" pitchFamily="34" charset="-122"/>
                  </a:rPr>
                  <a:t>t</a:t>
                </a:r>
                <a:r>
                  <a:rPr lang="zh-CN" altLang="en-US" sz="1400" dirty="0">
                    <a:latin typeface="微软雅黑" panose="020B0503020204020204" pitchFamily="34" charset="-122"/>
                    <a:ea typeface="微软雅黑" panose="020B0503020204020204" pitchFamily="34" charset="-122"/>
                  </a:rPr>
                  <a:t>，基金 </a:t>
                </a:r>
                <a:r>
                  <a:rPr lang="en-US" altLang="zh-CN" sz="1400" dirty="0">
                    <a:latin typeface="微软雅黑" panose="020B0503020204020204" pitchFamily="34" charset="-122"/>
                    <a:ea typeface="微软雅黑" panose="020B0503020204020204" pitchFamily="34" charset="-122"/>
                  </a:rPr>
                  <a:t>J </a:t>
                </a:r>
                <a:r>
                  <a:rPr lang="zh-CN" altLang="en-US" sz="1400" dirty="0">
                    <a:latin typeface="微软雅黑" panose="020B0503020204020204" pitchFamily="34" charset="-122"/>
                    <a:ea typeface="微软雅黑" panose="020B0503020204020204" pitchFamily="34" charset="-122"/>
                  </a:rPr>
                  <a:t>过去一个季度持有股票 </a:t>
                </a:r>
                <a:r>
                  <a:rPr lang="en-US" altLang="zh-CN" sz="1400" dirty="0">
                    <a:latin typeface="微软雅黑" panose="020B0503020204020204" pitchFamily="34" charset="-122"/>
                    <a:ea typeface="微软雅黑" panose="020B0503020204020204" pitchFamily="34" charset="-122"/>
                  </a:rPr>
                  <a:t>i </a:t>
                </a:r>
                <a:r>
                  <a:rPr lang="zh-CN" altLang="en-US" sz="1400" dirty="0">
                    <a:latin typeface="微软雅黑" panose="020B0503020204020204" pitchFamily="34" charset="-122"/>
                    <a:ea typeface="微软雅黑" panose="020B0503020204020204" pitchFamily="34" charset="-122"/>
                  </a:rPr>
                  <a:t>的仓位变化；</a:t>
                </a:r>
                <a:r>
                  <a:rPr lang="en-US" altLang="zh-CN" sz="1400" dirty="0">
                    <a:ea typeface="Cambria Math" panose="02040503050406030204" pitchFamily="18" charset="0"/>
                  </a:rPr>
                  <a:t> </a:t>
                </a:r>
                <a14:m>
                  <m:oMath xmlns:m="http://schemas.openxmlformats.org/officeDocument/2006/math">
                    <m:r>
                      <a:rPr lang="en-US" altLang="zh-CN" sz="1400" i="1">
                        <a:latin typeface="Cambria Math" panose="02040503050406030204" pitchFamily="18" charset="0"/>
                        <a:ea typeface="Cambria Math" panose="02040503050406030204" pitchFamily="18" charset="0"/>
                      </a:rPr>
                      <m:t>∆</m:t>
                    </m:r>
                    <m:sSubSup>
                      <m:sSubSupPr>
                        <m:ctrlPr>
                          <a:rPr lang="en-US" altLang="zh-CN" sz="1400" i="1">
                            <a:latin typeface="Cambria Math" panose="02040503050406030204" pitchFamily="18" charset="0"/>
                            <a:ea typeface="Cambria Math" panose="02040503050406030204" pitchFamily="18" charset="0"/>
                          </a:rPr>
                        </m:ctrlPr>
                      </m:sSubSupPr>
                      <m:e>
                        <m:r>
                          <a:rPr lang="en-US" altLang="zh-CN" sz="1400" i="1">
                            <a:latin typeface="Cambria Math" panose="02040503050406030204" pitchFamily="18" charset="0"/>
                            <a:ea typeface="Cambria Math" panose="02040503050406030204" pitchFamily="18" charset="0"/>
                          </a:rPr>
                          <m:t>𝐻</m:t>
                        </m:r>
                      </m:e>
                      <m:sub>
                        <m:r>
                          <a:rPr lang="en-US" altLang="zh-CN" sz="1400" i="1">
                            <a:latin typeface="Cambria Math" panose="02040503050406030204" pitchFamily="18" charset="0"/>
                            <a:ea typeface="Cambria Math" panose="02040503050406030204" pitchFamily="18" charset="0"/>
                          </a:rPr>
                          <m:t>𝑁</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𝐽</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sub>
                      <m:sup>
                        <m:r>
                          <a:rPr lang="en-US" altLang="zh-CN" sz="1400" i="1">
                            <a:latin typeface="Cambria Math" panose="02040503050406030204" pitchFamily="18" charset="0"/>
                            <a:ea typeface="Cambria Math" panose="02040503050406030204" pitchFamily="18" charset="0"/>
                          </a:rPr>
                          <m:t>𝑖</m:t>
                        </m:r>
                      </m:sup>
                    </m:sSubSup>
                  </m:oMath>
                </a14:m>
                <a:r>
                  <a:rPr lang="zh-CN" altLang="en-US" sz="1400" dirty="0">
                    <a:latin typeface="微软雅黑" panose="020B0503020204020204" pitchFamily="34" charset="-122"/>
                    <a:ea typeface="微软雅黑" panose="020B0503020204020204" pitchFamily="34" charset="-122"/>
                  </a:rPr>
                  <a:t>表示在时刻</a:t>
                </a:r>
                <a:r>
                  <a:rPr lang="en-US" altLang="zh-CN" sz="1400" dirty="0">
                    <a:latin typeface="微软雅黑" panose="020B0503020204020204" pitchFamily="34" charset="-122"/>
                    <a:ea typeface="微软雅黑" panose="020B0503020204020204" pitchFamily="34" charset="-122"/>
                  </a:rPr>
                  <a:t>t</a:t>
                </a:r>
                <a:r>
                  <a:rPr lang="zh-CN" altLang="en-US" sz="1400" dirty="0">
                    <a:latin typeface="微软雅黑" panose="020B0503020204020204" pitchFamily="34" charset="-122"/>
                    <a:ea typeface="微软雅黑" panose="020B0503020204020204" pitchFamily="34" charset="-122"/>
                  </a:rPr>
                  <a:t>，在基金 </a:t>
                </a:r>
                <a:r>
                  <a:rPr lang="en-US" altLang="zh-CN" sz="1400" dirty="0">
                    <a:latin typeface="微软雅黑" panose="020B0503020204020204" pitchFamily="34" charset="-122"/>
                    <a:ea typeface="微软雅黑" panose="020B0503020204020204" pitchFamily="34" charset="-122"/>
                  </a:rPr>
                  <a:t>J </a:t>
                </a:r>
                <a:r>
                  <a:rPr lang="zh-CN" altLang="en-US" sz="1400" dirty="0">
                    <a:latin typeface="微软雅黑" panose="020B0503020204020204" pitchFamily="34" charset="-122"/>
                    <a:ea typeface="微软雅黑" panose="020B0503020204020204" pitchFamily="34" charset="-122"/>
                  </a:rPr>
                  <a:t>的网络中，除基金 </a:t>
                </a:r>
                <a:r>
                  <a:rPr lang="en-US" altLang="zh-CN" sz="1400" dirty="0">
                    <a:latin typeface="微软雅黑" panose="020B0503020204020204" pitchFamily="34" charset="-122"/>
                    <a:ea typeface="微软雅黑" panose="020B0503020204020204" pitchFamily="34" charset="-122"/>
                  </a:rPr>
                  <a:t>J </a:t>
                </a:r>
                <a:r>
                  <a:rPr lang="zh-CN" altLang="en-US" sz="1400" dirty="0">
                    <a:latin typeface="微软雅黑" panose="020B0503020204020204" pitchFamily="34" charset="-122"/>
                    <a:ea typeface="微软雅黑" panose="020B0503020204020204" pitchFamily="34" charset="-122"/>
                  </a:rPr>
                  <a:t>外其他基金持有股票 </a:t>
                </a:r>
                <a:r>
                  <a:rPr lang="en-US" altLang="zh-CN" sz="1400" dirty="0">
                    <a:latin typeface="微软雅黑" panose="020B0503020204020204" pitchFamily="34" charset="-122"/>
                    <a:ea typeface="微软雅黑" panose="020B0503020204020204" pitchFamily="34" charset="-122"/>
                  </a:rPr>
                  <a:t>i </a:t>
                </a:r>
                <a:r>
                  <a:rPr lang="zh-CN" altLang="en-US" sz="1400" dirty="0">
                    <a:latin typeface="微软雅黑" panose="020B0503020204020204" pitchFamily="34" charset="-122"/>
                    <a:ea typeface="微软雅黑" panose="020B0503020204020204" pitchFamily="34" charset="-122"/>
                  </a:rPr>
                  <a:t>的平均仓位变化；</a:t>
                </a:r>
                <a:r>
                  <a:rPr lang="en-US" altLang="zh-CN" sz="1400" dirty="0">
                    <a:ea typeface="Cambria Math" panose="02040503050406030204" pitchFamily="18" charset="0"/>
                  </a:rPr>
                  <a:t> </a:t>
                </a:r>
                <a14:m>
                  <m:oMath xmlns:m="http://schemas.openxmlformats.org/officeDocument/2006/math">
                    <m:r>
                      <a:rPr lang="en-US" altLang="zh-CN" sz="1400" i="1">
                        <a:latin typeface="Cambria Math" panose="02040503050406030204" pitchFamily="18" charset="0"/>
                        <a:ea typeface="Cambria Math" panose="02040503050406030204" pitchFamily="18" charset="0"/>
                      </a:rPr>
                      <m:t>∆</m:t>
                    </m:r>
                    <m:sSubSup>
                      <m:sSubSupPr>
                        <m:ctrlPr>
                          <a:rPr lang="en-US" altLang="zh-CN" sz="1400" i="1">
                            <a:latin typeface="Cambria Math" panose="02040503050406030204" pitchFamily="18" charset="0"/>
                            <a:ea typeface="Cambria Math" panose="02040503050406030204" pitchFamily="18" charset="0"/>
                          </a:rPr>
                        </m:ctrlPr>
                      </m:sSubSupPr>
                      <m:e>
                        <m:r>
                          <a:rPr lang="en-US" altLang="zh-CN" sz="1400" i="1">
                            <a:latin typeface="Cambria Math" panose="02040503050406030204" pitchFamily="18" charset="0"/>
                            <a:ea typeface="Cambria Math" panose="02040503050406030204" pitchFamily="18" charset="0"/>
                          </a:rPr>
                          <m:t>𝐻</m:t>
                        </m:r>
                      </m:e>
                      <m:sub>
                        <m:r>
                          <a:rPr lang="en-US" altLang="zh-CN" sz="1400" i="1">
                            <a:latin typeface="Cambria Math" panose="02040503050406030204" pitchFamily="18" charset="0"/>
                            <a:ea typeface="Cambria Math" panose="02040503050406030204" pitchFamily="18" charset="0"/>
                          </a:rPr>
                          <m:t>𝑅</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𝐽</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sub>
                      <m:sup>
                        <m:r>
                          <a:rPr lang="en-US" altLang="zh-CN" sz="1400" i="1">
                            <a:latin typeface="Cambria Math" panose="02040503050406030204" pitchFamily="18" charset="0"/>
                            <a:ea typeface="Cambria Math" panose="02040503050406030204" pitchFamily="18" charset="0"/>
                          </a:rPr>
                          <m:t>𝑖</m:t>
                        </m:r>
                      </m:sup>
                    </m:sSubSup>
                  </m:oMath>
                </a14:m>
                <a:r>
                  <a:rPr lang="zh-CN" altLang="en-US" sz="1400" dirty="0">
                    <a:latin typeface="微软雅黑" panose="020B0503020204020204" pitchFamily="34" charset="-122"/>
                    <a:ea typeface="微软雅黑" panose="020B0503020204020204" pitchFamily="34" charset="-122"/>
                  </a:rPr>
                  <a:t>表示在时刻 </a:t>
                </a:r>
                <a:r>
                  <a:rPr lang="en-US" altLang="zh-CN" sz="1400" dirty="0">
                    <a:latin typeface="微软雅黑" panose="020B0503020204020204" pitchFamily="34" charset="-122"/>
                    <a:ea typeface="微软雅黑" panose="020B0503020204020204" pitchFamily="34" charset="-122"/>
                  </a:rPr>
                  <a:t>t</a:t>
                </a:r>
                <a:r>
                  <a:rPr lang="zh-CN" altLang="en-US" sz="1400" dirty="0">
                    <a:latin typeface="微软雅黑" panose="020B0503020204020204" pitchFamily="34" charset="-122"/>
                    <a:ea typeface="微软雅黑" panose="020B0503020204020204" pitchFamily="34" charset="-122"/>
                  </a:rPr>
                  <a:t>，除了基金 </a:t>
                </a:r>
                <a:r>
                  <a:rPr lang="en-US" altLang="zh-CN" sz="1400" dirty="0">
                    <a:latin typeface="微软雅黑" panose="020B0503020204020204" pitchFamily="34" charset="-122"/>
                    <a:ea typeface="微软雅黑" panose="020B0503020204020204" pitchFamily="34" charset="-122"/>
                  </a:rPr>
                  <a:t>J </a:t>
                </a:r>
                <a:r>
                  <a:rPr lang="zh-CN" altLang="en-US" sz="1400" dirty="0">
                    <a:latin typeface="微软雅黑" panose="020B0503020204020204" pitchFamily="34" charset="-122"/>
                    <a:ea typeface="微软雅黑" panose="020B0503020204020204" pitchFamily="34" charset="-122"/>
                  </a:rPr>
                  <a:t>外所有其他基金持有股票 </a:t>
                </a:r>
                <a:r>
                  <a:rPr lang="en-US" altLang="zh-CN" sz="1400" dirty="0">
                    <a:latin typeface="微软雅黑" panose="020B0503020204020204" pitchFamily="34" charset="-122"/>
                    <a:ea typeface="微软雅黑" panose="020B0503020204020204" pitchFamily="34" charset="-122"/>
                  </a:rPr>
                  <a:t>i </a:t>
                </a:r>
                <a:r>
                  <a:rPr lang="zh-CN" altLang="en-US" sz="1400" dirty="0">
                    <a:latin typeface="微软雅黑" panose="020B0503020204020204" pitchFamily="34" charset="-122"/>
                    <a:ea typeface="微软雅黑" panose="020B0503020204020204" pitchFamily="34" charset="-122"/>
                  </a:rPr>
                  <a:t>的平均仓位变化，用于控制市场上基金整体持仓行为变动带来的影响。*</a:t>
                </a:r>
                <a:endParaRPr lang="en-US" altLang="zh-CN" sz="1400" dirty="0">
                  <a:latin typeface="微软雅黑" panose="020B0503020204020204" pitchFamily="34" charset="-122"/>
                  <a:ea typeface="微软雅黑" panose="020B0503020204020204" pitchFamily="34" charset="-122"/>
                </a:endParaRPr>
              </a:p>
              <a:p>
                <a:pPr lvl="1">
                  <a:lnSpc>
                    <a:spcPct val="150000"/>
                  </a:lnSpc>
                </a:pPr>
                <a:endParaRPr lang="en-US" altLang="zh-CN" sz="1600" dirty="0">
                  <a:latin typeface="微软雅黑" panose="020B0503020204020204" pitchFamily="34" charset="-122"/>
                  <a:ea typeface="微软雅黑" panose="020B0503020204020204" pitchFamily="34" charset="-122"/>
                </a:endParaRPr>
              </a:p>
            </p:txBody>
          </p:sp>
        </mc:Choice>
        <mc:Fallback>
          <p:sp>
            <p:nvSpPr>
              <p:cNvPr id="24" name="文本框 23">
                <a:extLst>
                  <a:ext uri="{FF2B5EF4-FFF2-40B4-BE49-F238E27FC236}">
                    <a16:creationId xmlns:a16="http://schemas.microsoft.com/office/drawing/2014/main" id="{BA77F0B4-25F1-457B-8500-CA843485880C}"/>
                  </a:ext>
                </a:extLst>
              </p:cNvPr>
              <p:cNvSpPr txBox="1">
                <a:spLocks noRot="1" noChangeAspect="1" noMove="1" noResize="1" noEditPoints="1" noAdjustHandles="1" noChangeArrowheads="1" noChangeShapeType="1" noTextEdit="1"/>
              </p:cNvSpPr>
              <p:nvPr/>
            </p:nvSpPr>
            <p:spPr>
              <a:xfrm>
                <a:off x="231970" y="3374963"/>
                <a:ext cx="10163307" cy="149297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253A49ED-E1CD-4616-B637-21EC3B62FE0B}"/>
                  </a:ext>
                </a:extLst>
              </p:cNvPr>
              <p:cNvSpPr txBox="1"/>
              <p:nvPr/>
            </p:nvSpPr>
            <p:spPr>
              <a:xfrm>
                <a:off x="231968" y="5649050"/>
                <a:ext cx="10163307" cy="363048"/>
              </a:xfrm>
              <a:prstGeom prst="rect">
                <a:avLst/>
              </a:prstGeom>
              <a:noFill/>
            </p:spPr>
            <p:txBody>
              <a:bodyPr wrap="square" rtlCol="0">
                <a:spAutoFit/>
              </a:bodyPr>
              <a:lstStyle/>
              <a:p>
                <a:pPr lvl="1">
                  <a:lnSpc>
                    <a:spcPct val="150000"/>
                  </a:lnSpc>
                </a:pPr>
                <a:r>
                  <a:rPr lang="zh-CN" altLang="en-US" sz="1100" dirty="0">
                    <a:latin typeface="微软雅黑" panose="020B0503020204020204" pitchFamily="34" charset="-122"/>
                    <a:ea typeface="微软雅黑" panose="020B0503020204020204" pitchFamily="34" charset="-122"/>
                  </a:rPr>
                  <a:t>* 为了避免极端值的影响，我剔除了其网络中基金数小于</a:t>
                </a:r>
                <a:r>
                  <a:rPr lang="en-US" altLang="zh-CN" sz="1100" dirty="0">
                    <a:latin typeface="微软雅黑" panose="020B0503020204020204" pitchFamily="34" charset="-122"/>
                    <a:ea typeface="微软雅黑" panose="020B0503020204020204" pitchFamily="34" charset="-122"/>
                  </a:rPr>
                  <a:t>6</a:t>
                </a:r>
                <a:r>
                  <a:rPr lang="zh-CN" altLang="en-US" sz="1100" dirty="0">
                    <a:latin typeface="微软雅黑" panose="020B0503020204020204" pitchFamily="34" charset="-122"/>
                    <a:ea typeface="微软雅黑" panose="020B0503020204020204" pitchFamily="34" charset="-122"/>
                  </a:rPr>
                  <a:t>的基金。在计算平均仓位变化</a:t>
                </a:r>
                <a14:m>
                  <m:oMath xmlns:m="http://schemas.openxmlformats.org/officeDocument/2006/math">
                    <m:r>
                      <a:rPr lang="en-US" altLang="zh-CN" sz="1100" i="1" smtClean="0">
                        <a:latin typeface="Cambria Math" panose="02040503050406030204" pitchFamily="18" charset="0"/>
                        <a:ea typeface="Cambria Math" panose="02040503050406030204" pitchFamily="18" charset="0"/>
                      </a:rPr>
                      <m:t>∆</m:t>
                    </m:r>
                    <m:sSubSup>
                      <m:sSubSupPr>
                        <m:ctrlPr>
                          <a:rPr lang="en-US" altLang="zh-CN" sz="1100" i="1">
                            <a:latin typeface="Cambria Math" panose="02040503050406030204" pitchFamily="18" charset="0"/>
                            <a:ea typeface="Cambria Math" panose="02040503050406030204" pitchFamily="18" charset="0"/>
                          </a:rPr>
                        </m:ctrlPr>
                      </m:sSubSupPr>
                      <m:e>
                        <m:r>
                          <a:rPr lang="en-US" altLang="zh-CN" sz="1100" i="1">
                            <a:latin typeface="Cambria Math" panose="02040503050406030204" pitchFamily="18" charset="0"/>
                            <a:ea typeface="Cambria Math" panose="02040503050406030204" pitchFamily="18" charset="0"/>
                          </a:rPr>
                          <m:t>𝐻</m:t>
                        </m:r>
                      </m:e>
                      <m:sub>
                        <m:r>
                          <a:rPr lang="en-US" altLang="zh-CN" sz="1100" i="1">
                            <a:latin typeface="Cambria Math" panose="02040503050406030204" pitchFamily="18" charset="0"/>
                            <a:ea typeface="Cambria Math" panose="02040503050406030204" pitchFamily="18" charset="0"/>
                          </a:rPr>
                          <m:t>𝑁</m:t>
                        </m:r>
                        <m:r>
                          <a:rPr lang="en-US" altLang="zh-CN" sz="1100" i="1">
                            <a:latin typeface="Cambria Math" panose="02040503050406030204" pitchFamily="18" charset="0"/>
                            <a:ea typeface="Cambria Math" panose="02040503050406030204" pitchFamily="18" charset="0"/>
                          </a:rPr>
                          <m:t>,</m:t>
                        </m:r>
                        <m:r>
                          <a:rPr lang="en-US" altLang="zh-CN" sz="1100" i="1">
                            <a:latin typeface="Cambria Math" panose="02040503050406030204" pitchFamily="18" charset="0"/>
                            <a:ea typeface="Cambria Math" panose="02040503050406030204" pitchFamily="18" charset="0"/>
                          </a:rPr>
                          <m:t>𝐽</m:t>
                        </m:r>
                        <m:r>
                          <a:rPr lang="en-US" altLang="zh-CN" sz="1100" i="1">
                            <a:latin typeface="Cambria Math" panose="02040503050406030204" pitchFamily="18" charset="0"/>
                            <a:ea typeface="Cambria Math" panose="02040503050406030204" pitchFamily="18" charset="0"/>
                          </a:rPr>
                          <m:t>,</m:t>
                        </m:r>
                        <m:r>
                          <a:rPr lang="en-US" altLang="zh-CN" sz="1100" i="1">
                            <a:latin typeface="Cambria Math" panose="02040503050406030204" pitchFamily="18" charset="0"/>
                            <a:ea typeface="Cambria Math" panose="02040503050406030204" pitchFamily="18" charset="0"/>
                          </a:rPr>
                          <m:t>𝑡</m:t>
                        </m:r>
                      </m:sub>
                      <m:sup>
                        <m:r>
                          <a:rPr lang="en-US" altLang="zh-CN" sz="1100" i="1">
                            <a:latin typeface="Cambria Math" panose="02040503050406030204" pitchFamily="18" charset="0"/>
                            <a:ea typeface="Cambria Math" panose="02040503050406030204" pitchFamily="18" charset="0"/>
                          </a:rPr>
                          <m:t>𝑖</m:t>
                        </m:r>
                      </m:sup>
                    </m:sSubSup>
                  </m:oMath>
                </a14:m>
                <a:r>
                  <a:rPr lang="zh-CN" altLang="en-US" sz="1100" dirty="0">
                    <a:latin typeface="微软雅黑" panose="020B0503020204020204" pitchFamily="34" charset="-122"/>
                    <a:ea typeface="微软雅黑" panose="020B0503020204020204" pitchFamily="34" charset="-122"/>
                  </a:rPr>
                  <a:t>和</a:t>
                </a:r>
                <a:r>
                  <a:rPr lang="en-US" altLang="zh-CN" sz="1100" dirty="0">
                    <a:ea typeface="Cambria Math" panose="02040503050406030204" pitchFamily="18" charset="0"/>
                  </a:rPr>
                  <a:t> </a:t>
                </a:r>
                <a14:m>
                  <m:oMath xmlns:m="http://schemas.openxmlformats.org/officeDocument/2006/math">
                    <m:r>
                      <a:rPr lang="en-US" altLang="zh-CN" sz="1100" i="1">
                        <a:latin typeface="Cambria Math" panose="02040503050406030204" pitchFamily="18" charset="0"/>
                        <a:ea typeface="Cambria Math" panose="02040503050406030204" pitchFamily="18" charset="0"/>
                      </a:rPr>
                      <m:t>∆</m:t>
                    </m:r>
                    <m:sSubSup>
                      <m:sSubSupPr>
                        <m:ctrlPr>
                          <a:rPr lang="en-US" altLang="zh-CN" sz="1100" i="1">
                            <a:latin typeface="Cambria Math" panose="02040503050406030204" pitchFamily="18" charset="0"/>
                            <a:ea typeface="Cambria Math" panose="02040503050406030204" pitchFamily="18" charset="0"/>
                          </a:rPr>
                        </m:ctrlPr>
                      </m:sSubSupPr>
                      <m:e>
                        <m:r>
                          <a:rPr lang="en-US" altLang="zh-CN" sz="1100" i="1">
                            <a:latin typeface="Cambria Math" panose="02040503050406030204" pitchFamily="18" charset="0"/>
                            <a:ea typeface="Cambria Math" panose="02040503050406030204" pitchFamily="18" charset="0"/>
                          </a:rPr>
                          <m:t>𝐻</m:t>
                        </m:r>
                      </m:e>
                      <m:sub>
                        <m:r>
                          <a:rPr lang="en-US" altLang="zh-CN" sz="1100" i="1">
                            <a:latin typeface="Cambria Math" panose="02040503050406030204" pitchFamily="18" charset="0"/>
                            <a:ea typeface="Cambria Math" panose="02040503050406030204" pitchFamily="18" charset="0"/>
                          </a:rPr>
                          <m:t>𝑅</m:t>
                        </m:r>
                        <m:r>
                          <a:rPr lang="en-US" altLang="zh-CN" sz="1100" i="1">
                            <a:latin typeface="Cambria Math" panose="02040503050406030204" pitchFamily="18" charset="0"/>
                            <a:ea typeface="Cambria Math" panose="02040503050406030204" pitchFamily="18" charset="0"/>
                          </a:rPr>
                          <m:t>,</m:t>
                        </m:r>
                        <m:r>
                          <a:rPr lang="en-US" altLang="zh-CN" sz="1100" i="1">
                            <a:latin typeface="Cambria Math" panose="02040503050406030204" pitchFamily="18" charset="0"/>
                            <a:ea typeface="Cambria Math" panose="02040503050406030204" pitchFamily="18" charset="0"/>
                          </a:rPr>
                          <m:t>𝐽</m:t>
                        </m:r>
                        <m:r>
                          <a:rPr lang="en-US" altLang="zh-CN" sz="1100" i="1">
                            <a:latin typeface="Cambria Math" panose="02040503050406030204" pitchFamily="18" charset="0"/>
                            <a:ea typeface="Cambria Math" panose="02040503050406030204" pitchFamily="18" charset="0"/>
                          </a:rPr>
                          <m:t>,</m:t>
                        </m:r>
                        <m:r>
                          <a:rPr lang="en-US" altLang="zh-CN" sz="1100" i="1">
                            <a:latin typeface="Cambria Math" panose="02040503050406030204" pitchFamily="18" charset="0"/>
                            <a:ea typeface="Cambria Math" panose="02040503050406030204" pitchFamily="18" charset="0"/>
                          </a:rPr>
                          <m:t>𝑡</m:t>
                        </m:r>
                      </m:sub>
                      <m:sup>
                        <m:r>
                          <a:rPr lang="en-US" altLang="zh-CN" sz="1100" i="1">
                            <a:latin typeface="Cambria Math" panose="02040503050406030204" pitchFamily="18" charset="0"/>
                            <a:ea typeface="Cambria Math" panose="02040503050406030204" pitchFamily="18" charset="0"/>
                          </a:rPr>
                          <m:t>𝑖</m:t>
                        </m:r>
                      </m:sup>
                    </m:sSubSup>
                  </m:oMath>
                </a14:m>
                <a:r>
                  <a:rPr lang="zh-CN" altLang="en-US" sz="1100" dirty="0">
                    <a:latin typeface="微软雅黑" panose="020B0503020204020204" pitchFamily="34" charset="-122"/>
                    <a:ea typeface="微软雅黑" panose="020B0503020204020204" pitchFamily="34" charset="-122"/>
                  </a:rPr>
                  <a:t>时，包括了该季度持有股票 </a:t>
                </a:r>
                <a:r>
                  <a:rPr lang="en-US" altLang="zh-CN" sz="1100" dirty="0">
                    <a:latin typeface="微软雅黑" panose="020B0503020204020204" pitchFamily="34" charset="-122"/>
                    <a:ea typeface="微软雅黑" panose="020B0503020204020204" pitchFamily="34" charset="-122"/>
                  </a:rPr>
                  <a:t>i </a:t>
                </a:r>
                <a:r>
                  <a:rPr lang="zh-CN" altLang="en-US" sz="1100" dirty="0">
                    <a:latin typeface="微软雅黑" panose="020B0503020204020204" pitchFamily="34" charset="-122"/>
                    <a:ea typeface="微软雅黑" panose="020B0503020204020204" pitchFamily="34" charset="-122"/>
                  </a:rPr>
                  <a:t>仓位为</a:t>
                </a:r>
                <a:r>
                  <a:rPr lang="en-US" altLang="zh-CN" sz="1100" dirty="0">
                    <a:latin typeface="微软雅黑" panose="020B0503020204020204" pitchFamily="34" charset="-122"/>
                    <a:ea typeface="微软雅黑" panose="020B0503020204020204" pitchFamily="34" charset="-122"/>
                  </a:rPr>
                  <a:t>0</a:t>
                </a:r>
                <a:r>
                  <a:rPr lang="zh-CN" altLang="en-US" sz="1100" dirty="0">
                    <a:latin typeface="微软雅黑" panose="020B0503020204020204" pitchFamily="34" charset="-122"/>
                    <a:ea typeface="微软雅黑" panose="020B0503020204020204" pitchFamily="34" charset="-122"/>
                  </a:rPr>
                  <a:t>的基金。</a:t>
                </a:r>
                <a:endParaRPr lang="en-US" altLang="zh-CN" sz="1100" dirty="0">
                  <a:latin typeface="微软雅黑" panose="020B0503020204020204" pitchFamily="34" charset="-122"/>
                  <a:ea typeface="微软雅黑" panose="020B0503020204020204" pitchFamily="34" charset="-122"/>
                </a:endParaRPr>
              </a:p>
            </p:txBody>
          </p:sp>
        </mc:Choice>
        <mc:Fallback>
          <p:sp>
            <p:nvSpPr>
              <p:cNvPr id="25" name="文本框 24">
                <a:extLst>
                  <a:ext uri="{FF2B5EF4-FFF2-40B4-BE49-F238E27FC236}">
                    <a16:creationId xmlns:a16="http://schemas.microsoft.com/office/drawing/2014/main" id="{253A49ED-E1CD-4616-B637-21EC3B62FE0B}"/>
                  </a:ext>
                </a:extLst>
              </p:cNvPr>
              <p:cNvSpPr txBox="1">
                <a:spLocks noRot="1" noChangeAspect="1" noMove="1" noResize="1" noEditPoints="1" noAdjustHandles="1" noChangeArrowheads="1" noChangeShapeType="1" noTextEdit="1"/>
              </p:cNvSpPr>
              <p:nvPr/>
            </p:nvSpPr>
            <p:spPr>
              <a:xfrm>
                <a:off x="231968" y="5649050"/>
                <a:ext cx="10163307" cy="363048"/>
              </a:xfrm>
              <a:prstGeom prst="rect">
                <a:avLst/>
              </a:prstGeom>
              <a:blipFill>
                <a:blip r:embed="rId5"/>
                <a:stretch>
                  <a:fillRect b="-8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0D6BAE3B-63C7-418A-8B2C-724488497D15}"/>
                  </a:ext>
                </a:extLst>
              </p:cNvPr>
              <p:cNvSpPr txBox="1"/>
              <p:nvPr/>
            </p:nvSpPr>
            <p:spPr>
              <a:xfrm>
                <a:off x="231969" y="4694859"/>
                <a:ext cx="10163307" cy="381515"/>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若私人信息网络对基金经理的投资行为有影响，</a:t>
                </a:r>
                <a:r>
                  <a:rPr lang="en-US" altLang="zh-CN" sz="1400" b="0" dirty="0">
                    <a:ea typeface="Cambria Math" panose="02040503050406030204" pitchFamily="18" charset="0"/>
                  </a:rPr>
                  <a:t> </a:t>
                </a:r>
                <a14:m>
                  <m:oMath xmlns:m="http://schemas.openxmlformats.org/officeDocument/2006/math">
                    <m:sSub>
                      <m:sSubPr>
                        <m:ctrlPr>
                          <a:rPr lang="en-US" altLang="zh-CN" sz="1400" b="0" i="1" smtClean="0">
                            <a:latin typeface="Cambria Math" panose="02040503050406030204" pitchFamily="18" charset="0"/>
                            <a:ea typeface="Cambria Math" panose="02040503050406030204" pitchFamily="18" charset="0"/>
                          </a:rPr>
                        </m:ctrlPr>
                      </m:sSubPr>
                      <m:e>
                        <m:r>
                          <a:rPr lang="zh-CN" altLang="en-US" sz="1400" b="0" i="1" smtClean="0">
                            <a:latin typeface="Cambria Math" panose="02040503050406030204" pitchFamily="18" charset="0"/>
                            <a:ea typeface="Cambria Math" panose="02040503050406030204" pitchFamily="18" charset="0"/>
                          </a:rPr>
                          <m:t>𝛽</m:t>
                        </m:r>
                      </m:e>
                      <m:sub>
                        <m:r>
                          <a:rPr lang="en-US" altLang="zh-CN" sz="1400" b="0" i="1" smtClean="0">
                            <a:latin typeface="Cambria Math" panose="02040503050406030204" pitchFamily="18" charset="0"/>
                            <a:ea typeface="Cambria Math" panose="02040503050406030204" pitchFamily="18" charset="0"/>
                          </a:rPr>
                          <m:t>1</m:t>
                        </m:r>
                      </m:sub>
                    </m:sSub>
                  </m:oMath>
                </a14:m>
                <a:r>
                  <a:rPr lang="zh-CN" altLang="en-US" sz="1400" dirty="0">
                    <a:latin typeface="微软雅黑" panose="020B0503020204020204" pitchFamily="34" charset="-122"/>
                    <a:ea typeface="微软雅黑" panose="020B0503020204020204" pitchFamily="34" charset="-122"/>
                  </a:rPr>
                  <a:t>应显著大于</a:t>
                </a:r>
                <a:r>
                  <a:rPr lang="en-US" altLang="zh-CN" sz="1400" dirty="0">
                    <a:latin typeface="微软雅黑" panose="020B0503020204020204" pitchFamily="34" charset="-122"/>
                    <a:ea typeface="微软雅黑" panose="020B0503020204020204" pitchFamily="34" charset="-122"/>
                  </a:rPr>
                  <a:t>0.</a:t>
                </a:r>
              </a:p>
            </p:txBody>
          </p:sp>
        </mc:Choice>
        <mc:Fallback xmlns="">
          <p:sp>
            <p:nvSpPr>
              <p:cNvPr id="27" name="文本框 26">
                <a:extLst>
                  <a:ext uri="{FF2B5EF4-FFF2-40B4-BE49-F238E27FC236}">
                    <a16:creationId xmlns:a16="http://schemas.microsoft.com/office/drawing/2014/main" id="{0D6BAE3B-63C7-418A-8B2C-724488497D15}"/>
                  </a:ext>
                </a:extLst>
              </p:cNvPr>
              <p:cNvSpPr txBox="1">
                <a:spLocks noRot="1" noChangeAspect="1" noMove="1" noResize="1" noEditPoints="1" noAdjustHandles="1" noChangeArrowheads="1" noChangeShapeType="1" noTextEdit="1"/>
              </p:cNvSpPr>
              <p:nvPr/>
            </p:nvSpPr>
            <p:spPr>
              <a:xfrm>
                <a:off x="231969" y="4694859"/>
                <a:ext cx="10163307" cy="381515"/>
              </a:xfrm>
              <a:prstGeom prst="rect">
                <a:avLst/>
              </a:prstGeom>
              <a:blipFill>
                <a:blip r:embed="rId6"/>
                <a:stretch>
                  <a:fillRect b="-14286"/>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7019561B-167B-4234-926E-79CCB9C305DE}"/>
              </a:ext>
            </a:extLst>
          </p:cNvPr>
          <p:cNvGrpSpPr/>
          <p:nvPr/>
        </p:nvGrpSpPr>
        <p:grpSpPr>
          <a:xfrm>
            <a:off x="7823643" y="617463"/>
            <a:ext cx="3603846" cy="2603064"/>
            <a:chOff x="8217811" y="668111"/>
            <a:chExt cx="3603846" cy="2603064"/>
          </a:xfrm>
        </p:grpSpPr>
        <p:pic>
          <p:nvPicPr>
            <p:cNvPr id="6" name="图片 5">
              <a:extLst>
                <a:ext uri="{FF2B5EF4-FFF2-40B4-BE49-F238E27FC236}">
                  <a16:creationId xmlns:a16="http://schemas.microsoft.com/office/drawing/2014/main" id="{404C8CC3-2299-48C8-824F-A6FF099544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7811" y="668111"/>
              <a:ext cx="3528777" cy="2352518"/>
            </a:xfrm>
            <a:prstGeom prst="rect">
              <a:avLst/>
            </a:prstGeom>
          </p:spPr>
        </p:pic>
        <p:sp>
          <p:nvSpPr>
            <p:cNvPr id="28" name="文本框 27">
              <a:extLst>
                <a:ext uri="{FF2B5EF4-FFF2-40B4-BE49-F238E27FC236}">
                  <a16:creationId xmlns:a16="http://schemas.microsoft.com/office/drawing/2014/main" id="{5F3E2855-E461-420C-9662-498E8F04B3A1}"/>
                </a:ext>
              </a:extLst>
            </p:cNvPr>
            <p:cNvSpPr txBox="1"/>
            <p:nvPr/>
          </p:nvSpPr>
          <p:spPr>
            <a:xfrm>
              <a:off x="8570446" y="2963398"/>
              <a:ext cx="3251211" cy="307777"/>
            </a:xfrm>
            <a:prstGeom prst="rect">
              <a:avLst/>
            </a:prstGeom>
            <a:noFill/>
          </p:spPr>
          <p:txBody>
            <a:bodyPr wrap="none" rtlCol="0">
              <a:spAutoFit/>
            </a:bodyPr>
            <a:lstStyle/>
            <a:p>
              <a:r>
                <a:rPr lang="zh-CN" altLang="en-US" sz="1400" dirty="0">
                  <a:latin typeface="华文新魏" panose="02010800040101010101" pitchFamily="2" charset="-122"/>
                  <a:ea typeface="华文新魏" panose="02010800040101010101" pitchFamily="2" charset="-122"/>
                </a:rPr>
                <a:t>华夏创新前沿 </a:t>
              </a:r>
              <a:r>
                <a:rPr lang="en-US" altLang="zh-CN" sz="1400" dirty="0">
                  <a:latin typeface="华文新魏" panose="02010800040101010101" pitchFamily="2" charset="-122"/>
                  <a:ea typeface="华文新魏" panose="02010800040101010101" pitchFamily="2" charset="-122"/>
                </a:rPr>
                <a:t>(002980.OF)</a:t>
              </a:r>
              <a:r>
                <a:rPr lang="zh-CN" altLang="en-US" sz="1400" dirty="0">
                  <a:latin typeface="华文新魏" panose="02010800040101010101" pitchFamily="2" charset="-122"/>
                  <a:ea typeface="华文新魏" panose="02010800040101010101" pitchFamily="2" charset="-122"/>
                </a:rPr>
                <a:t>的基金网络</a:t>
              </a:r>
            </a:p>
          </p:txBody>
        </p:sp>
      </p:gr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7F08535E-EDDE-40E2-9054-2A78FF28BCD6}"/>
                  </a:ext>
                </a:extLst>
              </p:cNvPr>
              <p:cNvSpPr txBox="1"/>
              <p:nvPr/>
            </p:nvSpPr>
            <p:spPr>
              <a:xfrm>
                <a:off x="231970" y="2307801"/>
                <a:ext cx="10163307" cy="898644"/>
              </a:xfrm>
              <a:prstGeom prst="rect">
                <a:avLst/>
              </a:prstGeom>
              <a:noFill/>
            </p:spPr>
            <p:txBody>
              <a:bodyPr wrap="square" rtlCol="0">
                <a:spAutoFit/>
              </a:bodyPr>
              <a:lstStyle/>
              <a:p>
                <a:pPr marL="628650" lvl="1" indent="-1714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网络中相关联的基金很可能在同一支重仓股票上有相同或类似的操作。我们建立模型如下：</a:t>
                </a:r>
                <a:endParaRPr lang="en-US" altLang="zh-CN" sz="1400" dirty="0">
                  <a:latin typeface="微软雅黑" panose="020B0503020204020204" pitchFamily="34" charset="-122"/>
                  <a:ea typeface="微软雅黑" panose="020B0503020204020204" pitchFamily="34" charset="-122"/>
                </a:endParaRPr>
              </a:p>
              <a:p>
                <a:pPr lvl="1">
                  <a:lnSpc>
                    <a:spcPct val="150000"/>
                  </a:lnSpc>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m:rPr>
                              <m:sty m:val="p"/>
                            </m:rPr>
                            <a:rPr lang="en-US" altLang="zh-CN" i="1">
                              <a:latin typeface="Cambria Math" panose="02040503050406030204" pitchFamily="18" charset="0"/>
                              <a:ea typeface="Cambria Math" panose="02040503050406030204" pitchFamily="18" charset="0"/>
                            </a:rPr>
                            <m:t>y</m:t>
                          </m:r>
                        </m:e>
                        <m:sub>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𝛼</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𝑅</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zh-CN" altLang="en-US" b="0" i="1" smtClean="0">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b>
                        <m:sup>
                          <m:r>
                            <a:rPr lang="en-US" altLang="zh-CN" b="0" i="1" smtClean="0">
                              <a:latin typeface="Cambria Math" panose="02040503050406030204" pitchFamily="18" charset="0"/>
                              <a:ea typeface="Cambria Math" panose="02040503050406030204" pitchFamily="18" charset="0"/>
                            </a:rPr>
                            <m:t>𝑖</m:t>
                          </m:r>
                        </m:sup>
                      </m:sSubSup>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23" name="文本框 22">
                <a:extLst>
                  <a:ext uri="{FF2B5EF4-FFF2-40B4-BE49-F238E27FC236}">
                    <a16:creationId xmlns:a16="http://schemas.microsoft.com/office/drawing/2014/main" id="{7F08535E-EDDE-40E2-9054-2A78FF28BCD6}"/>
                  </a:ext>
                </a:extLst>
              </p:cNvPr>
              <p:cNvSpPr txBox="1">
                <a:spLocks noRot="1" noChangeAspect="1" noMove="1" noResize="1" noEditPoints="1" noAdjustHandles="1" noChangeArrowheads="1" noChangeShapeType="1" noTextEdit="1"/>
              </p:cNvSpPr>
              <p:nvPr/>
            </p:nvSpPr>
            <p:spPr>
              <a:xfrm>
                <a:off x="231970" y="2307801"/>
                <a:ext cx="10163307" cy="898644"/>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486810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4373</TotalTime>
  <Words>3498</Words>
  <Application>Microsoft Office PowerPoint</Application>
  <PresentationFormat>宽屏</PresentationFormat>
  <Paragraphs>356</Paragraphs>
  <Slides>25</Slides>
  <Notes>24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等线</vt:lpstr>
      <vt:lpstr>等线 Light</vt:lpstr>
      <vt:lpstr>华文新魏</vt:lpstr>
      <vt:lpstr>Microsoft YaHei</vt:lpstr>
      <vt:lpstr>Microsoft YaHei</vt:lpstr>
      <vt:lpstr>Arial</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scmjyh89@hotmail.com</dc:creator>
  <cp:lastModifiedBy>Feng Kairui</cp:lastModifiedBy>
  <cp:revision>682</cp:revision>
  <dcterms:created xsi:type="dcterms:W3CDTF">2020-11-17T17:19:07Z</dcterms:created>
  <dcterms:modified xsi:type="dcterms:W3CDTF">2020-12-18T06:41:56Z</dcterms:modified>
</cp:coreProperties>
</file>